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propio\enuso\eventos_organizados\euromat2013\sevilla2013\comparativaseurom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comparativaseuromatDEMOGRAFIC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propio\enuso\eventos_organizados\euromat2013\sevilla2013\comparativaseuroma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propio\enuso\eventos_organizados\euromat2013\sevilla2013\comparativaseuroma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propio\enuso\eventos_organizados\euromat2013\sevilla2013\comparativaseuromatDEMOGRAFIC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propio\enuso\eventos_organizados\euromat2013\sevilla2013\comparativaseuromatDEMOGRAFIC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2202387353478869"/>
          <c:y val="0.11926605504587159"/>
          <c:w val="0.54166824099074873"/>
          <c:h val="0.67431192660550476"/>
        </c:manualLayout>
      </c:layout>
      <c:barChart>
        <c:barDir val="col"/>
        <c:grouping val="clustered"/>
        <c:ser>
          <c:idx val="0"/>
          <c:order val="0"/>
          <c:tx>
            <c:strRef>
              <c:f>plenary!$A$2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plenary!$E$1:$G$1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plenary!$E$2:$G$2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0.83333333333333348</c:v>
                </c:pt>
              </c:numCache>
            </c:numRef>
          </c:val>
        </c:ser>
        <c:ser>
          <c:idx val="1"/>
          <c:order val="1"/>
          <c:tx>
            <c:strRef>
              <c:f>plenary!$A$3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plenary!$E$1:$G$1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plenary!$E$3:$G$3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0.16666666666666666</c:v>
                </c:pt>
              </c:numCache>
            </c:numRef>
          </c:val>
        </c:ser>
        <c:dLbls/>
        <c:axId val="51232128"/>
        <c:axId val="52049024"/>
      </c:barChart>
      <c:catAx>
        <c:axId val="51232128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2049024"/>
        <c:crosses val="autoZero"/>
        <c:auto val="1"/>
        <c:lblAlgn val="ctr"/>
        <c:lblOffset val="100"/>
        <c:tickLblSkip val="1"/>
        <c:tickMarkSkip val="1"/>
      </c:catAx>
      <c:valAx>
        <c:axId val="52049024"/>
        <c:scaling>
          <c:orientation val="minMax"/>
        </c:scaling>
        <c:axPos val="l"/>
        <c:numFmt formatCode="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123212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464516672818664"/>
          <c:y val="0.35779816513761481"/>
          <c:w val="0.18452434583201338"/>
          <c:h val="0.19724770642201839"/>
        </c:manualLayout>
      </c:layout>
      <c:spPr>
        <a:noFill/>
        <a:ln w="25400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3333362268581303"/>
          <c:y val="9.8113388328029849E-2"/>
          <c:w val="0.63777916184713945"/>
          <c:h val="0.66792575900235662"/>
        </c:manualLayout>
      </c:layout>
      <c:barChart>
        <c:barDir val="col"/>
        <c:grouping val="clustered"/>
        <c:ser>
          <c:idx val="0"/>
          <c:order val="0"/>
          <c:tx>
            <c:strRef>
              <c:f>plenary!$E$18</c:f>
              <c:strCache>
                <c:ptCount val="1"/>
                <c:pt idx="0">
                  <c:v>Glasgow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plenary!$A$19:$A$29</c:f>
              <c:strCache>
                <c:ptCount val="11"/>
                <c:pt idx="0">
                  <c:v>Germany</c:v>
                </c:pt>
                <c:pt idx="1">
                  <c:v>Netherlands</c:v>
                </c:pt>
                <c:pt idx="2">
                  <c:v>United Kingdom</c:v>
                </c:pt>
                <c:pt idx="3">
                  <c:v>Austria</c:v>
                </c:pt>
                <c:pt idx="4">
                  <c:v>France</c:v>
                </c:pt>
                <c:pt idx="5">
                  <c:v>Spain</c:v>
                </c:pt>
                <c:pt idx="6">
                  <c:v>Switzerland</c:v>
                </c:pt>
                <c:pt idx="7">
                  <c:v>United States</c:v>
                </c:pt>
                <c:pt idx="8">
                  <c:v>Italy</c:v>
                </c:pt>
                <c:pt idx="9">
                  <c:v>Sweden</c:v>
                </c:pt>
                <c:pt idx="10">
                  <c:v>Germany</c:v>
                </c:pt>
              </c:strCache>
            </c:strRef>
          </c:cat>
          <c:val>
            <c:numRef>
              <c:f>plenary!$E$19:$E$29</c:f>
              <c:numCache>
                <c:formatCode>0%</c:formatCode>
                <c:ptCount val="11"/>
                <c:pt idx="0">
                  <c:v>0.25</c:v>
                </c:pt>
                <c:pt idx="1">
                  <c:v>0.125</c:v>
                </c:pt>
                <c:pt idx="2">
                  <c:v>0.25</c:v>
                </c:pt>
                <c:pt idx="3">
                  <c:v>0.125</c:v>
                </c:pt>
                <c:pt idx="4">
                  <c:v>0.125</c:v>
                </c:pt>
                <c:pt idx="5">
                  <c:v>0.125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plenary!$F$18</c:f>
              <c:strCache>
                <c:ptCount val="1"/>
                <c:pt idx="0">
                  <c:v>Montpellier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plenary!$A$19:$A$29</c:f>
              <c:strCache>
                <c:ptCount val="11"/>
                <c:pt idx="0">
                  <c:v>Germany</c:v>
                </c:pt>
                <c:pt idx="1">
                  <c:v>Netherlands</c:v>
                </c:pt>
                <c:pt idx="2">
                  <c:v>United Kingdom</c:v>
                </c:pt>
                <c:pt idx="3">
                  <c:v>Austria</c:v>
                </c:pt>
                <c:pt idx="4">
                  <c:v>France</c:v>
                </c:pt>
                <c:pt idx="5">
                  <c:v>Spain</c:v>
                </c:pt>
                <c:pt idx="6">
                  <c:v>Switzerland</c:v>
                </c:pt>
                <c:pt idx="7">
                  <c:v>United States</c:v>
                </c:pt>
                <c:pt idx="8">
                  <c:v>Italy</c:v>
                </c:pt>
                <c:pt idx="9">
                  <c:v>Sweden</c:v>
                </c:pt>
                <c:pt idx="10">
                  <c:v>Germany</c:v>
                </c:pt>
              </c:strCache>
            </c:strRef>
          </c:cat>
          <c:val>
            <c:numRef>
              <c:f>plenary!$F$19:$F$29</c:f>
              <c:numCache>
                <c:formatCode>0%</c:formatCode>
                <c:ptCount val="11"/>
                <c:pt idx="0">
                  <c:v>0.2857142857142857</c:v>
                </c:pt>
                <c:pt idx="1">
                  <c:v>0.14285714285714285</c:v>
                </c:pt>
                <c:pt idx="2">
                  <c:v>0.2857142857142857</c:v>
                </c:pt>
                <c:pt idx="3">
                  <c:v>0</c:v>
                </c:pt>
                <c:pt idx="4">
                  <c:v>0.14285714285714285</c:v>
                </c:pt>
                <c:pt idx="5">
                  <c:v>0</c:v>
                </c:pt>
                <c:pt idx="6">
                  <c:v>0.14285714285714285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plenary!$G$18</c:f>
              <c:strCache>
                <c:ptCount val="1"/>
                <c:pt idx="0">
                  <c:v>Sevilla</c:v>
                </c:pt>
              </c:strCache>
            </c:strRef>
          </c:tx>
          <c:cat>
            <c:strRef>
              <c:f>plenary!$A$19:$A$29</c:f>
              <c:strCache>
                <c:ptCount val="11"/>
                <c:pt idx="0">
                  <c:v>Germany</c:v>
                </c:pt>
                <c:pt idx="1">
                  <c:v>Netherlands</c:v>
                </c:pt>
                <c:pt idx="2">
                  <c:v>United Kingdom</c:v>
                </c:pt>
                <c:pt idx="3">
                  <c:v>Austria</c:v>
                </c:pt>
                <c:pt idx="4">
                  <c:v>France</c:v>
                </c:pt>
                <c:pt idx="5">
                  <c:v>Spain</c:v>
                </c:pt>
                <c:pt idx="6">
                  <c:v>Switzerland</c:v>
                </c:pt>
                <c:pt idx="7">
                  <c:v>United States</c:v>
                </c:pt>
                <c:pt idx="8">
                  <c:v>Italy</c:v>
                </c:pt>
                <c:pt idx="9">
                  <c:v>Sweden</c:v>
                </c:pt>
                <c:pt idx="10">
                  <c:v>Germany</c:v>
                </c:pt>
              </c:strCache>
            </c:strRef>
          </c:cat>
          <c:val>
            <c:numRef>
              <c:f>plenary!$G$19:$G$29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0.14285714285714285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0.2857142857142857</c:v>
                </c:pt>
                <c:pt idx="8">
                  <c:v>0.14285714285714285</c:v>
                </c:pt>
                <c:pt idx="9">
                  <c:v>0.14285714285714285</c:v>
                </c:pt>
                <c:pt idx="10">
                  <c:v>0.14285714285714285</c:v>
                </c:pt>
              </c:numCache>
            </c:numRef>
          </c:val>
        </c:ser>
        <c:axId val="86923904"/>
        <c:axId val="87082496"/>
      </c:barChart>
      <c:catAx>
        <c:axId val="86923904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87082496"/>
        <c:crosses val="autoZero"/>
        <c:auto val="1"/>
        <c:lblAlgn val="ctr"/>
        <c:lblOffset val="100"/>
        <c:tickLblSkip val="1"/>
        <c:tickMarkSkip val="1"/>
      </c:catAx>
      <c:valAx>
        <c:axId val="87082496"/>
        <c:scaling>
          <c:orientation val="minMax"/>
        </c:scaling>
        <c:axPos val="l"/>
        <c:numFmt formatCode="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8692390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555728202535159"/>
          <c:y val="0.35094404286564518"/>
          <c:w val="0.11395099966472381"/>
          <c:h val="0.14185689741014734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4888921199915797"/>
          <c:y val="9.9236826165960051E-2"/>
          <c:w val="0.67333479456335632"/>
          <c:h val="0.72900899221916793"/>
        </c:manualLayout>
      </c:layout>
      <c:barChart>
        <c:barDir val="col"/>
        <c:grouping val="clustered"/>
        <c:ser>
          <c:idx val="0"/>
          <c:order val="0"/>
          <c:tx>
            <c:strRef>
              <c:f>topic!$A$2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ES"/>
              </a:p>
            </c:txPr>
            <c:showVal val="1"/>
          </c:dLbls>
          <c:cat>
            <c:strRef>
              <c:f>topic!$E$1:$G$1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topic!$E$2:$G$2</c:f>
              <c:numCache>
                <c:formatCode>0.0%</c:formatCode>
                <c:ptCount val="3"/>
                <c:pt idx="0">
                  <c:v>0.93103448275862066</c:v>
                </c:pt>
                <c:pt idx="1">
                  <c:v>0.91666666666666652</c:v>
                </c:pt>
                <c:pt idx="2">
                  <c:v>0.75862068965517271</c:v>
                </c:pt>
              </c:numCache>
            </c:numRef>
          </c:val>
        </c:ser>
        <c:ser>
          <c:idx val="1"/>
          <c:order val="1"/>
          <c:tx>
            <c:strRef>
              <c:f>topic!$A$3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ES"/>
              </a:p>
            </c:txPr>
            <c:showVal val="1"/>
          </c:dLbls>
          <c:cat>
            <c:strRef>
              <c:f>topic!$E$1:$G$1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topic!$E$3:$G$3</c:f>
              <c:numCache>
                <c:formatCode>0.0%</c:formatCode>
                <c:ptCount val="3"/>
                <c:pt idx="0">
                  <c:v>6.8965517241379309E-2</c:v>
                </c:pt>
                <c:pt idx="1">
                  <c:v>8.3333333333333343E-2</c:v>
                </c:pt>
                <c:pt idx="2">
                  <c:v>0.24137931034482762</c:v>
                </c:pt>
              </c:numCache>
            </c:numRef>
          </c:val>
        </c:ser>
        <c:dLbls/>
        <c:axId val="57889920"/>
        <c:axId val="57891456"/>
      </c:barChart>
      <c:catAx>
        <c:axId val="57889920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7891456"/>
        <c:crosses val="autoZero"/>
        <c:auto val="1"/>
        <c:lblAlgn val="ctr"/>
        <c:lblOffset val="100"/>
        <c:tickLblSkip val="1"/>
        <c:tickMarkSkip val="1"/>
      </c:catAx>
      <c:valAx>
        <c:axId val="57891456"/>
        <c:scaling>
          <c:orientation val="minMax"/>
        </c:scaling>
        <c:axPos val="l"/>
        <c:numFmt formatCode="0.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7889920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7788454060659951"/>
          <c:y val="0.38168010063830782"/>
          <c:w val="0.20656204866125988"/>
          <c:h val="0.15389815785363628"/>
        </c:manualLayout>
      </c:layout>
      <c:spPr>
        <a:noFill/>
        <a:ln w="25400">
          <a:noFill/>
        </a:ln>
      </c:spPr>
      <c:txPr>
        <a:bodyPr/>
        <a:lstStyle/>
        <a:p>
          <a:pPr>
            <a:defRPr sz="2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3333362268581309"/>
          <c:y val="4.0912496209129921E-2"/>
          <c:w val="0.72596378180202181"/>
          <c:h val="0.71782226899713841"/>
        </c:manualLayout>
      </c:layout>
      <c:barChart>
        <c:barDir val="col"/>
        <c:grouping val="clustered"/>
        <c:ser>
          <c:idx val="0"/>
          <c:order val="0"/>
          <c:tx>
            <c:strRef>
              <c:f>topic!$E$19</c:f>
              <c:strCache>
                <c:ptCount val="1"/>
                <c:pt idx="0">
                  <c:v>Glasgow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topic!$A$20:$A$34</c:f>
              <c:strCache>
                <c:ptCount val="15"/>
                <c:pt idx="0">
                  <c:v>Germany</c:v>
                </c:pt>
                <c:pt idx="1">
                  <c:v>UK</c:v>
                </c:pt>
                <c:pt idx="2">
                  <c:v>Netherlands</c:v>
                </c:pt>
                <c:pt idx="3">
                  <c:v>Belgium</c:v>
                </c:pt>
                <c:pt idx="4">
                  <c:v>Switzerland</c:v>
                </c:pt>
                <c:pt idx="5">
                  <c:v>France</c:v>
                </c:pt>
                <c:pt idx="6">
                  <c:v>Spain</c:v>
                </c:pt>
                <c:pt idx="7">
                  <c:v>Poland</c:v>
                </c:pt>
                <c:pt idx="8">
                  <c:v>Hungary</c:v>
                </c:pt>
                <c:pt idx="9">
                  <c:v>USA</c:v>
                </c:pt>
                <c:pt idx="10">
                  <c:v>Austria</c:v>
                </c:pt>
                <c:pt idx="11">
                  <c:v>Italy</c:v>
                </c:pt>
                <c:pt idx="12">
                  <c:v>Finland</c:v>
                </c:pt>
                <c:pt idx="13">
                  <c:v>Portugal</c:v>
                </c:pt>
                <c:pt idx="14">
                  <c:v>Sweden</c:v>
                </c:pt>
              </c:strCache>
            </c:strRef>
          </c:cat>
          <c:val>
            <c:numRef>
              <c:f>topic!$E$20:$E$34</c:f>
              <c:numCache>
                <c:formatCode>0.0%</c:formatCode>
                <c:ptCount val="15"/>
                <c:pt idx="0">
                  <c:v>0.44444444444444442</c:v>
                </c:pt>
                <c:pt idx="1">
                  <c:v>0.18518518518518523</c:v>
                </c:pt>
                <c:pt idx="2">
                  <c:v>7.407407407407407E-2</c:v>
                </c:pt>
                <c:pt idx="3">
                  <c:v>3.7037037037037042E-2</c:v>
                </c:pt>
                <c:pt idx="4">
                  <c:v>3.7037037037037042E-2</c:v>
                </c:pt>
                <c:pt idx="5">
                  <c:v>3.7037037037037042E-2</c:v>
                </c:pt>
                <c:pt idx="6">
                  <c:v>3.7037037037037042E-2</c:v>
                </c:pt>
                <c:pt idx="7">
                  <c:v>3.7037037037037042E-2</c:v>
                </c:pt>
                <c:pt idx="8">
                  <c:v>3.7037037037037042E-2</c:v>
                </c:pt>
                <c:pt idx="9">
                  <c:v>3.7037037037037042E-2</c:v>
                </c:pt>
                <c:pt idx="10">
                  <c:v>3.7037037037037042E-2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topic!$F$19</c:f>
              <c:strCache>
                <c:ptCount val="1"/>
                <c:pt idx="0">
                  <c:v>Montpellier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topic!$A$20:$A$34</c:f>
              <c:strCache>
                <c:ptCount val="15"/>
                <c:pt idx="0">
                  <c:v>Germany</c:v>
                </c:pt>
                <c:pt idx="1">
                  <c:v>UK</c:v>
                </c:pt>
                <c:pt idx="2">
                  <c:v>Netherlands</c:v>
                </c:pt>
                <c:pt idx="3">
                  <c:v>Belgium</c:v>
                </c:pt>
                <c:pt idx="4">
                  <c:v>Switzerland</c:v>
                </c:pt>
                <c:pt idx="5">
                  <c:v>France</c:v>
                </c:pt>
                <c:pt idx="6">
                  <c:v>Spain</c:v>
                </c:pt>
                <c:pt idx="7">
                  <c:v>Poland</c:v>
                </c:pt>
                <c:pt idx="8">
                  <c:v>Hungary</c:v>
                </c:pt>
                <c:pt idx="9">
                  <c:v>USA</c:v>
                </c:pt>
                <c:pt idx="10">
                  <c:v>Austria</c:v>
                </c:pt>
                <c:pt idx="11">
                  <c:v>Italy</c:v>
                </c:pt>
                <c:pt idx="12">
                  <c:v>Finland</c:v>
                </c:pt>
                <c:pt idx="13">
                  <c:v>Portugal</c:v>
                </c:pt>
                <c:pt idx="14">
                  <c:v>Sweden</c:v>
                </c:pt>
              </c:strCache>
            </c:strRef>
          </c:cat>
          <c:val>
            <c:numRef>
              <c:f>topic!$F$20:$F$34</c:f>
              <c:numCache>
                <c:formatCode>0.0%</c:formatCode>
                <c:ptCount val="15"/>
                <c:pt idx="0">
                  <c:v>0.37500000000000006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4.1666666666666664E-2</c:v>
                </c:pt>
                <c:pt idx="4">
                  <c:v>8.3333333333333343E-2</c:v>
                </c:pt>
                <c:pt idx="5">
                  <c:v>8.3333333333333343E-2</c:v>
                </c:pt>
                <c:pt idx="6">
                  <c:v>8.3333333333333343E-2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4.1666666666666664E-2</c:v>
                </c:pt>
                <c:pt idx="11">
                  <c:v>0.20833333333333337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topic!$G$19</c:f>
              <c:strCache>
                <c:ptCount val="1"/>
                <c:pt idx="0">
                  <c:v>Sevilla</c:v>
                </c:pt>
              </c:strCache>
            </c:strRef>
          </c:tx>
          <c:cat>
            <c:strRef>
              <c:f>topic!$A$20:$A$34</c:f>
              <c:strCache>
                <c:ptCount val="15"/>
                <c:pt idx="0">
                  <c:v>Germany</c:v>
                </c:pt>
                <c:pt idx="1">
                  <c:v>UK</c:v>
                </c:pt>
                <c:pt idx="2">
                  <c:v>Netherlands</c:v>
                </c:pt>
                <c:pt idx="3">
                  <c:v>Belgium</c:v>
                </c:pt>
                <c:pt idx="4">
                  <c:v>Switzerland</c:v>
                </c:pt>
                <c:pt idx="5">
                  <c:v>France</c:v>
                </c:pt>
                <c:pt idx="6">
                  <c:v>Spain</c:v>
                </c:pt>
                <c:pt idx="7">
                  <c:v>Poland</c:v>
                </c:pt>
                <c:pt idx="8">
                  <c:v>Hungary</c:v>
                </c:pt>
                <c:pt idx="9">
                  <c:v>USA</c:v>
                </c:pt>
                <c:pt idx="10">
                  <c:v>Austria</c:v>
                </c:pt>
                <c:pt idx="11">
                  <c:v>Italy</c:v>
                </c:pt>
                <c:pt idx="12">
                  <c:v>Finland</c:v>
                </c:pt>
                <c:pt idx="13">
                  <c:v>Portugal</c:v>
                </c:pt>
                <c:pt idx="14">
                  <c:v>Sweden</c:v>
                </c:pt>
              </c:strCache>
            </c:strRef>
          </c:cat>
          <c:val>
            <c:numRef>
              <c:f>topic!$G$20:$G$34</c:f>
              <c:numCache>
                <c:formatCode>0.0%</c:formatCode>
                <c:ptCount val="15"/>
                <c:pt idx="0">
                  <c:v>0.33333333333333331</c:v>
                </c:pt>
                <c:pt idx="1">
                  <c:v>4.1666666666666664E-2</c:v>
                </c:pt>
                <c:pt idx="2">
                  <c:v>0</c:v>
                </c:pt>
                <c:pt idx="3">
                  <c:v>0</c:v>
                </c:pt>
                <c:pt idx="4">
                  <c:v>0.125</c:v>
                </c:pt>
                <c:pt idx="5">
                  <c:v>0.125</c:v>
                </c:pt>
                <c:pt idx="6">
                  <c:v>0.16666666666666666</c:v>
                </c:pt>
                <c:pt idx="7">
                  <c:v>0.125</c:v>
                </c:pt>
                <c:pt idx="8">
                  <c:v>0</c:v>
                </c:pt>
                <c:pt idx="9">
                  <c:v>4.1666666666666664E-2</c:v>
                </c:pt>
                <c:pt idx="10">
                  <c:v>0</c:v>
                </c:pt>
                <c:pt idx="11">
                  <c:v>0.16666666666666666</c:v>
                </c:pt>
                <c:pt idx="12">
                  <c:v>4.1666666666666664E-2</c:v>
                </c:pt>
                <c:pt idx="13">
                  <c:v>0.125</c:v>
                </c:pt>
                <c:pt idx="14">
                  <c:v>4.1666666666666664E-2</c:v>
                </c:pt>
              </c:numCache>
            </c:numRef>
          </c:val>
        </c:ser>
        <c:dLbls/>
        <c:axId val="60056704"/>
        <c:axId val="60058240"/>
      </c:barChart>
      <c:catAx>
        <c:axId val="60056704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264000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058240"/>
        <c:crosses val="autoZero"/>
        <c:auto val="1"/>
        <c:lblAlgn val="ctr"/>
        <c:lblOffset val="100"/>
        <c:tickLblSkip val="1"/>
        <c:tickMarkSkip val="1"/>
      </c:catAx>
      <c:valAx>
        <c:axId val="60058240"/>
        <c:scaling>
          <c:orientation val="minMax"/>
        </c:scaling>
        <c:axPos val="l"/>
        <c:numFmt formatCode="0.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05670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55922244750583272"/>
          <c:y val="0.16265797794239081"/>
          <c:w val="0.17464898131391535"/>
          <c:h val="0.20115273295235839"/>
        </c:manualLayout>
      </c:layout>
      <c:spPr>
        <a:noFill/>
        <a:ln w="25400">
          <a:noFill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4888921199915797"/>
          <c:y val="9.9617230967249518E-2"/>
          <c:w val="0.67333479456335632"/>
          <c:h val="0.72797207245297713"/>
        </c:manualLayout>
      </c:layout>
      <c:barChart>
        <c:barDir val="col"/>
        <c:grouping val="clustered"/>
        <c:ser>
          <c:idx val="0"/>
          <c:order val="0"/>
          <c:tx>
            <c:strRef>
              <c:f>symposia!$A$2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symposia!$E$1:$G$1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symposia!$E$2:$G$2</c:f>
              <c:numCache>
                <c:formatCode>0.0%</c:formatCode>
                <c:ptCount val="3"/>
                <c:pt idx="0">
                  <c:v>0.88990825688073394</c:v>
                </c:pt>
                <c:pt idx="1">
                  <c:v>0.85436893203883502</c:v>
                </c:pt>
                <c:pt idx="2">
                  <c:v>0.8411214953271029</c:v>
                </c:pt>
              </c:numCache>
            </c:numRef>
          </c:val>
        </c:ser>
        <c:ser>
          <c:idx val="1"/>
          <c:order val="1"/>
          <c:tx>
            <c:strRef>
              <c:f>symposia!$A$3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symposia!$E$1:$G$1</c:f>
              <c:strCache>
                <c:ptCount val="3"/>
                <c:pt idx="0">
                  <c:v>Glasgow</c:v>
                </c:pt>
                <c:pt idx="1">
                  <c:v>Montpellier</c:v>
                </c:pt>
                <c:pt idx="2">
                  <c:v>Sevilla</c:v>
                </c:pt>
              </c:strCache>
            </c:strRef>
          </c:cat>
          <c:val>
            <c:numRef>
              <c:f>symposia!$E$3:$G$3</c:f>
              <c:numCache>
                <c:formatCode>0.0%</c:formatCode>
                <c:ptCount val="3"/>
                <c:pt idx="0">
                  <c:v>0.20183486238532114</c:v>
                </c:pt>
                <c:pt idx="1">
                  <c:v>0.14563106796116504</c:v>
                </c:pt>
                <c:pt idx="2">
                  <c:v>0.15887850467289721</c:v>
                </c:pt>
              </c:numCache>
            </c:numRef>
          </c:val>
        </c:ser>
        <c:dLbls/>
        <c:axId val="60121088"/>
        <c:axId val="60122624"/>
      </c:barChart>
      <c:catAx>
        <c:axId val="60121088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122624"/>
        <c:crosses val="autoZero"/>
        <c:auto val="1"/>
        <c:lblAlgn val="ctr"/>
        <c:lblOffset val="100"/>
        <c:tickLblSkip val="1"/>
        <c:tickMarkSkip val="1"/>
      </c:catAx>
      <c:valAx>
        <c:axId val="60122624"/>
        <c:scaling>
          <c:orientation val="minMax"/>
        </c:scaling>
        <c:axPos val="l"/>
        <c:numFmt formatCode="0.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1210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078905974143687"/>
          <c:y val="0.38314319602788272"/>
          <c:w val="0.1936573879029943"/>
          <c:h val="0.20273879825318555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3333362268581309"/>
          <c:y val="9.8113388328029807E-2"/>
          <c:w val="0.63777916184713945"/>
          <c:h val="0.66792575900235662"/>
        </c:manualLayout>
      </c:layout>
      <c:barChart>
        <c:barDir val="col"/>
        <c:grouping val="clustered"/>
        <c:ser>
          <c:idx val="0"/>
          <c:order val="0"/>
          <c:tx>
            <c:strRef>
              <c:f>symposia!$E$18</c:f>
              <c:strCache>
                <c:ptCount val="1"/>
                <c:pt idx="0">
                  <c:v>Glasgow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symposia!$A$19:$A$41</c:f>
              <c:strCache>
                <c:ptCount val="23"/>
                <c:pt idx="0">
                  <c:v>Germany</c:v>
                </c:pt>
                <c:pt idx="1">
                  <c:v>Netherlands</c:v>
                </c:pt>
                <c:pt idx="2">
                  <c:v>Spain</c:v>
                </c:pt>
                <c:pt idx="3">
                  <c:v>France</c:v>
                </c:pt>
                <c:pt idx="4">
                  <c:v>United Kingdom</c:v>
                </c:pt>
                <c:pt idx="5">
                  <c:v>Belgium</c:v>
                </c:pt>
                <c:pt idx="6">
                  <c:v>USA</c:v>
                </c:pt>
                <c:pt idx="7">
                  <c:v>Austria</c:v>
                </c:pt>
                <c:pt idx="8">
                  <c:v>Ireland</c:v>
                </c:pt>
                <c:pt idx="9">
                  <c:v>Italy</c:v>
                </c:pt>
                <c:pt idx="10">
                  <c:v>Switzerland</c:v>
                </c:pt>
                <c:pt idx="11">
                  <c:v>Poland</c:v>
                </c:pt>
                <c:pt idx="12">
                  <c:v>Sweden</c:v>
                </c:pt>
                <c:pt idx="13">
                  <c:v>Azerbajan</c:v>
                </c:pt>
                <c:pt idx="14">
                  <c:v>Japan</c:v>
                </c:pt>
                <c:pt idx="15">
                  <c:v>Portugal</c:v>
                </c:pt>
                <c:pt idx="16">
                  <c:v>EU</c:v>
                </c:pt>
                <c:pt idx="17">
                  <c:v>Norway</c:v>
                </c:pt>
                <c:pt idx="18">
                  <c:v>Czech Republic</c:v>
                </c:pt>
                <c:pt idx="19">
                  <c:v>Hungary</c:v>
                </c:pt>
                <c:pt idx="20">
                  <c:v>Serbia</c:v>
                </c:pt>
                <c:pt idx="21">
                  <c:v>Russia</c:v>
                </c:pt>
                <c:pt idx="22">
                  <c:v>China</c:v>
                </c:pt>
              </c:strCache>
            </c:strRef>
          </c:cat>
          <c:val>
            <c:numRef>
              <c:f>symposia!$E$19:$E$41</c:f>
              <c:numCache>
                <c:formatCode>0.0%</c:formatCode>
                <c:ptCount val="23"/>
                <c:pt idx="0">
                  <c:v>0.23853211009174316</c:v>
                </c:pt>
                <c:pt idx="1">
                  <c:v>4.5871559633027519E-2</c:v>
                </c:pt>
                <c:pt idx="2">
                  <c:v>6.4220183486238536E-2</c:v>
                </c:pt>
                <c:pt idx="3">
                  <c:v>0.11009174311926606</c:v>
                </c:pt>
                <c:pt idx="4">
                  <c:v>0.21100917431192667</c:v>
                </c:pt>
                <c:pt idx="5">
                  <c:v>3.6697247706422034E-2</c:v>
                </c:pt>
                <c:pt idx="6">
                  <c:v>5.5045871559633031E-2</c:v>
                </c:pt>
                <c:pt idx="7">
                  <c:v>3.6697247706422034E-2</c:v>
                </c:pt>
                <c:pt idx="8">
                  <c:v>9.1743119266055051E-3</c:v>
                </c:pt>
                <c:pt idx="9">
                  <c:v>5.5045871559633031E-2</c:v>
                </c:pt>
                <c:pt idx="10">
                  <c:v>8.256880733944956E-2</c:v>
                </c:pt>
                <c:pt idx="11">
                  <c:v>2.7522935779816522E-2</c:v>
                </c:pt>
                <c:pt idx="12">
                  <c:v>9.1743119266055051E-3</c:v>
                </c:pt>
                <c:pt idx="13">
                  <c:v>9.1743119266055051E-3</c:v>
                </c:pt>
                <c:pt idx="14">
                  <c:v>9.1743119266055051E-3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ser>
          <c:idx val="1"/>
          <c:order val="1"/>
          <c:tx>
            <c:strRef>
              <c:f>symposia!$F$18</c:f>
              <c:strCache>
                <c:ptCount val="1"/>
                <c:pt idx="0">
                  <c:v>Montpellier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symposia!$A$19:$A$41</c:f>
              <c:strCache>
                <c:ptCount val="23"/>
                <c:pt idx="0">
                  <c:v>Germany</c:v>
                </c:pt>
                <c:pt idx="1">
                  <c:v>Netherlands</c:v>
                </c:pt>
                <c:pt idx="2">
                  <c:v>Spain</c:v>
                </c:pt>
                <c:pt idx="3">
                  <c:v>France</c:v>
                </c:pt>
                <c:pt idx="4">
                  <c:v>United Kingdom</c:v>
                </c:pt>
                <c:pt idx="5">
                  <c:v>Belgium</c:v>
                </c:pt>
                <c:pt idx="6">
                  <c:v>USA</c:v>
                </c:pt>
                <c:pt idx="7">
                  <c:v>Austria</c:v>
                </c:pt>
                <c:pt idx="8">
                  <c:v>Ireland</c:v>
                </c:pt>
                <c:pt idx="9">
                  <c:v>Italy</c:v>
                </c:pt>
                <c:pt idx="10">
                  <c:v>Switzerland</c:v>
                </c:pt>
                <c:pt idx="11">
                  <c:v>Poland</c:v>
                </c:pt>
                <c:pt idx="12">
                  <c:v>Sweden</c:v>
                </c:pt>
                <c:pt idx="13">
                  <c:v>Azerbajan</c:v>
                </c:pt>
                <c:pt idx="14">
                  <c:v>Japan</c:v>
                </c:pt>
                <c:pt idx="15">
                  <c:v>Portugal</c:v>
                </c:pt>
                <c:pt idx="16">
                  <c:v>EU</c:v>
                </c:pt>
                <c:pt idx="17">
                  <c:v>Norway</c:v>
                </c:pt>
                <c:pt idx="18">
                  <c:v>Czech Republic</c:v>
                </c:pt>
                <c:pt idx="19">
                  <c:v>Hungary</c:v>
                </c:pt>
                <c:pt idx="20">
                  <c:v>Serbia</c:v>
                </c:pt>
                <c:pt idx="21">
                  <c:v>Russia</c:v>
                </c:pt>
                <c:pt idx="22">
                  <c:v>China</c:v>
                </c:pt>
              </c:strCache>
            </c:strRef>
          </c:cat>
          <c:val>
            <c:numRef>
              <c:f>symposia!$F$19:$F$41</c:f>
              <c:numCache>
                <c:formatCode>0.0%</c:formatCode>
                <c:ptCount val="23"/>
                <c:pt idx="0">
                  <c:v>0.23300970873786411</c:v>
                </c:pt>
                <c:pt idx="1">
                  <c:v>1.9417475728155345E-2</c:v>
                </c:pt>
                <c:pt idx="2">
                  <c:v>8.737864077669906E-2</c:v>
                </c:pt>
                <c:pt idx="3">
                  <c:v>0.23300970873786411</c:v>
                </c:pt>
                <c:pt idx="4">
                  <c:v>9.7087378640776698E-2</c:v>
                </c:pt>
                <c:pt idx="5">
                  <c:v>3.8834951456310683E-2</c:v>
                </c:pt>
                <c:pt idx="6">
                  <c:v>9.7087378640776708E-3</c:v>
                </c:pt>
                <c:pt idx="7">
                  <c:v>4.8543689320388363E-2</c:v>
                </c:pt>
                <c:pt idx="8">
                  <c:v>0</c:v>
                </c:pt>
                <c:pt idx="9">
                  <c:v>0.12621359223300968</c:v>
                </c:pt>
                <c:pt idx="10">
                  <c:v>4.8543689320388363E-2</c:v>
                </c:pt>
                <c:pt idx="11">
                  <c:v>1.9417475728155345E-2</c:v>
                </c:pt>
                <c:pt idx="12">
                  <c:v>1.9417475728155345E-2</c:v>
                </c:pt>
                <c:pt idx="13">
                  <c:v>0</c:v>
                </c:pt>
                <c:pt idx="14">
                  <c:v>0</c:v>
                </c:pt>
                <c:pt idx="15">
                  <c:v>9.7087378640776708E-3</c:v>
                </c:pt>
                <c:pt idx="16">
                  <c:v>9.7087378640776708E-3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ser>
          <c:idx val="2"/>
          <c:order val="2"/>
          <c:tx>
            <c:strRef>
              <c:f>symposia!$G$18</c:f>
              <c:strCache>
                <c:ptCount val="1"/>
                <c:pt idx="0">
                  <c:v>Sevilla</c:v>
                </c:pt>
              </c:strCache>
            </c:strRef>
          </c:tx>
          <c:cat>
            <c:strRef>
              <c:f>symposia!$A$19:$A$41</c:f>
              <c:strCache>
                <c:ptCount val="23"/>
                <c:pt idx="0">
                  <c:v>Germany</c:v>
                </c:pt>
                <c:pt idx="1">
                  <c:v>Netherlands</c:v>
                </c:pt>
                <c:pt idx="2">
                  <c:v>Spain</c:v>
                </c:pt>
                <c:pt idx="3">
                  <c:v>France</c:v>
                </c:pt>
                <c:pt idx="4">
                  <c:v>United Kingdom</c:v>
                </c:pt>
                <c:pt idx="5">
                  <c:v>Belgium</c:v>
                </c:pt>
                <c:pt idx="6">
                  <c:v>USA</c:v>
                </c:pt>
                <c:pt idx="7">
                  <c:v>Austria</c:v>
                </c:pt>
                <c:pt idx="8">
                  <c:v>Ireland</c:v>
                </c:pt>
                <c:pt idx="9">
                  <c:v>Italy</c:v>
                </c:pt>
                <c:pt idx="10">
                  <c:v>Switzerland</c:v>
                </c:pt>
                <c:pt idx="11">
                  <c:v>Poland</c:v>
                </c:pt>
                <c:pt idx="12">
                  <c:v>Sweden</c:v>
                </c:pt>
                <c:pt idx="13">
                  <c:v>Azerbajan</c:v>
                </c:pt>
                <c:pt idx="14">
                  <c:v>Japan</c:v>
                </c:pt>
                <c:pt idx="15">
                  <c:v>Portugal</c:v>
                </c:pt>
                <c:pt idx="16">
                  <c:v>EU</c:v>
                </c:pt>
                <c:pt idx="17">
                  <c:v>Norway</c:v>
                </c:pt>
                <c:pt idx="18">
                  <c:v>Czech Republic</c:v>
                </c:pt>
                <c:pt idx="19">
                  <c:v>Hungary</c:v>
                </c:pt>
                <c:pt idx="20">
                  <c:v>Serbia</c:v>
                </c:pt>
                <c:pt idx="21">
                  <c:v>Russia</c:v>
                </c:pt>
                <c:pt idx="22">
                  <c:v>China</c:v>
                </c:pt>
              </c:strCache>
            </c:strRef>
          </c:cat>
          <c:val>
            <c:numRef>
              <c:f>symposia!$G$19:$G$41</c:f>
              <c:numCache>
                <c:formatCode>0.0%</c:formatCode>
                <c:ptCount val="23"/>
                <c:pt idx="0">
                  <c:v>0.25242718446601936</c:v>
                </c:pt>
                <c:pt idx="1">
                  <c:v>9.7087378640776708E-3</c:v>
                </c:pt>
                <c:pt idx="2">
                  <c:v>0.17475728155339812</c:v>
                </c:pt>
                <c:pt idx="3">
                  <c:v>0.14563106796116504</c:v>
                </c:pt>
                <c:pt idx="4">
                  <c:v>0.11650485436893206</c:v>
                </c:pt>
                <c:pt idx="5">
                  <c:v>9.7087378640776708E-3</c:v>
                </c:pt>
                <c:pt idx="6">
                  <c:v>9.7087378640776708E-3</c:v>
                </c:pt>
                <c:pt idx="7">
                  <c:v>1.9417475728155345E-2</c:v>
                </c:pt>
                <c:pt idx="8">
                  <c:v>0</c:v>
                </c:pt>
                <c:pt idx="9">
                  <c:v>7.7669902912621366E-2</c:v>
                </c:pt>
                <c:pt idx="10">
                  <c:v>3.8834951456310683E-2</c:v>
                </c:pt>
                <c:pt idx="11">
                  <c:v>7.7669902912621366E-2</c:v>
                </c:pt>
                <c:pt idx="12">
                  <c:v>2.9126213592233007E-2</c:v>
                </c:pt>
                <c:pt idx="13">
                  <c:v>0</c:v>
                </c:pt>
                <c:pt idx="14">
                  <c:v>0</c:v>
                </c:pt>
                <c:pt idx="15">
                  <c:v>4.8543689320388363E-2</c:v>
                </c:pt>
                <c:pt idx="16">
                  <c:v>0</c:v>
                </c:pt>
                <c:pt idx="17">
                  <c:v>9.7087378640776708E-3</c:v>
                </c:pt>
                <c:pt idx="18">
                  <c:v>2.9126213592233007E-2</c:v>
                </c:pt>
                <c:pt idx="19">
                  <c:v>9.7087378640776708E-3</c:v>
                </c:pt>
                <c:pt idx="20">
                  <c:v>9.7087378640776708E-3</c:v>
                </c:pt>
                <c:pt idx="21">
                  <c:v>1.9417475728155345E-2</c:v>
                </c:pt>
                <c:pt idx="22">
                  <c:v>9.7087378640776708E-3</c:v>
                </c:pt>
              </c:numCache>
            </c:numRef>
          </c:val>
        </c:ser>
        <c:dLbls/>
        <c:axId val="60331136"/>
        <c:axId val="60332672"/>
      </c:barChart>
      <c:catAx>
        <c:axId val="60331136"/>
        <c:scaling>
          <c:orientation val="minMax"/>
        </c:scaling>
        <c:axPos val="b"/>
        <c:numFmt formatCode="General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324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332672"/>
        <c:crosses val="autoZero"/>
        <c:auto val="1"/>
        <c:lblAlgn val="ctr"/>
        <c:lblOffset val="100"/>
        <c:tickLblSkip val="1"/>
        <c:tickMarkSkip val="1"/>
      </c:catAx>
      <c:valAx>
        <c:axId val="60332672"/>
        <c:scaling>
          <c:orientation val="minMax"/>
        </c:scaling>
        <c:axPos val="l"/>
        <c:numFmt formatCode="0.0%" sourceLinked="1"/>
        <c:tickLblPos val="low"/>
        <c:spPr>
          <a:ln w="12700">
            <a:solidFill>
              <a:srgbClr val="878787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6033113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60493587132293958"/>
          <c:y val="0.13105506314594195"/>
          <c:w val="0.23439679541779307"/>
          <c:h val="0.27205544982736407"/>
        </c:manualLayout>
      </c:layout>
      <c:spPr>
        <a:noFill/>
        <a:ln w="25400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dispBlanksAs val="gap"/>
  </c:chart>
  <c:spPr>
    <a:solidFill>
      <a:srgbClr val="FFFFFF"/>
    </a:solidFill>
    <a:ln w="12700">
      <a:solidFill>
        <a:srgbClr val="878787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133EC-7C2E-4C01-8521-8C7FA36EB341}" type="datetimeFigureOut">
              <a:rPr lang="es-ES" smtClean="0"/>
              <a:pPr/>
              <a:t>10/08/2013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5011F-8B4E-4EA0-9A37-6A5DA80659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4142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436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3831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9736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34230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3107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80067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34230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46348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5011F-8B4E-4EA0-9A37-6A5DA806593E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8486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A778-A814-4B50-9F71-F76E17A2AB8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6932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2976-1D54-4561-A3C1-A2EDAF24050E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950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F5A2-9158-4478-8F87-4E959181700A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1546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A80-DD92-43EE-B3F0-018F194B2D7F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1272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874-FE63-4F23-ADE0-579A681BBC7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7356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DF02-483C-440A-844F-618BF3D0B60A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6226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730C-AFFA-4357-BA7D-4E6AE929F0FF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26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7EA1-B8DC-48A2-A4AF-D4F60ADFB3CC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4596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C222-9CD9-4842-B0F2-152AA7F5F130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2042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737-CC92-4CA8-9295-C9BF6CA696E3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2490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6B26-7A94-41A4-9F8B-4C5EFBF26786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2871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5B94-AB9A-434B-952E-C136873030C6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06D6-CF4F-4F00-9949-8ACFCCD6F8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6610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PLENARY SPEAKERS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2009-2013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899592" y="4645727"/>
            <a:ext cx="747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Plenary</a:t>
            </a:r>
            <a:r>
              <a:rPr lang="es-ES" dirty="0" smtClean="0"/>
              <a:t> </a:t>
            </a:r>
            <a:r>
              <a:rPr lang="es-ES" dirty="0" err="1" smtClean="0"/>
              <a:t>speakers</a:t>
            </a:r>
            <a:r>
              <a:rPr lang="es-ES" dirty="0" smtClean="0"/>
              <a:t> </a:t>
            </a:r>
            <a:r>
              <a:rPr lang="es-ES" dirty="0" err="1" smtClean="0"/>
              <a:t>associated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FEMS </a:t>
            </a:r>
            <a:r>
              <a:rPr lang="es-ES" dirty="0" err="1" smtClean="0"/>
              <a:t>prizes</a:t>
            </a:r>
            <a:r>
              <a:rPr lang="es-ES" dirty="0" smtClean="0"/>
              <a:t> are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accounted</a:t>
            </a:r>
            <a:r>
              <a:rPr lang="es-ES" dirty="0" smtClean="0"/>
              <a:t> in 2013 records</a:t>
            </a:r>
            <a:endParaRPr lang="es-ES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19549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548680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BY GENDRE</a:t>
            </a:r>
            <a:endParaRPr lang="es-ES" dirty="0"/>
          </a:p>
        </p:txBody>
      </p:sp>
      <p:graphicFrame>
        <p:nvGraphicFramePr>
          <p:cNvPr id="6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5982224"/>
              </p:ext>
            </p:extLst>
          </p:nvPr>
        </p:nvGraphicFramePr>
        <p:xfrm>
          <a:off x="1547664" y="918012"/>
          <a:ext cx="6696744" cy="499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352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445314"/>
            <a:ext cx="138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BY COUNTRY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3</a:t>
            </a:fld>
            <a:endParaRPr lang="es-ES"/>
          </a:p>
        </p:txBody>
      </p:sp>
      <p:graphicFrame>
        <p:nvGraphicFramePr>
          <p:cNvPr id="6" name="5 Gráfico"/>
          <p:cNvGraphicFramePr>
            <a:graphicFrameLocks/>
          </p:cNvGraphicFramePr>
          <p:nvPr/>
        </p:nvGraphicFramePr>
        <p:xfrm>
          <a:off x="1213574" y="1196752"/>
          <a:ext cx="6958826" cy="481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0861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Topic</a:t>
            </a:r>
            <a:r>
              <a:rPr lang="es-ES" dirty="0" smtClean="0"/>
              <a:t> </a:t>
            </a:r>
            <a:r>
              <a:rPr lang="es-ES" dirty="0" err="1" smtClean="0"/>
              <a:t>coordinators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2009-2013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3280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1073201"/>
              </p:ext>
            </p:extLst>
          </p:nvPr>
        </p:nvGraphicFramePr>
        <p:xfrm>
          <a:off x="827584" y="908720"/>
          <a:ext cx="72008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115616" y="404664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BY GENDRE</a:t>
            </a: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0242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79563117"/>
              </p:ext>
            </p:extLst>
          </p:nvPr>
        </p:nvGraphicFramePr>
        <p:xfrm>
          <a:off x="1043608" y="692696"/>
          <a:ext cx="72008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8735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Symposium</a:t>
            </a:r>
            <a:r>
              <a:rPr lang="es-ES" dirty="0" smtClean="0"/>
              <a:t> </a:t>
            </a:r>
            <a:r>
              <a:rPr lang="es-ES" dirty="0" err="1" smtClean="0"/>
              <a:t>Organizers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2009-2013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2464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69432819"/>
              </p:ext>
            </p:extLst>
          </p:nvPr>
        </p:nvGraphicFramePr>
        <p:xfrm>
          <a:off x="971600" y="1340768"/>
          <a:ext cx="72728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9841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4945862"/>
              </p:ext>
            </p:extLst>
          </p:nvPr>
        </p:nvGraphicFramePr>
        <p:xfrm>
          <a:off x="1115616" y="764704"/>
          <a:ext cx="712879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06D6-CF4F-4F00-9949-8ACFCCD6F87E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0148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72</Words>
  <Application>Microsoft Office PowerPoint</Application>
  <PresentationFormat>Presentación en pantalla (4:3)</PresentationFormat>
  <Paragraphs>37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PLENARY SPEAKERS</vt:lpstr>
      <vt:lpstr>Diapositiva 2</vt:lpstr>
      <vt:lpstr>Diapositiva 3</vt:lpstr>
      <vt:lpstr>Topic coordinators</vt:lpstr>
      <vt:lpstr>Diapositiva 5</vt:lpstr>
      <vt:lpstr>Diapositiva 6</vt:lpstr>
      <vt:lpstr>Symposium Organizers</vt:lpstr>
      <vt:lpstr>Diapositiva 8</vt:lpstr>
      <vt:lpstr>Diapositiva 9</vt:lpstr>
    </vt:vector>
  </TitlesOfParts>
  <Company>Universidad Complutense de Madrid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SPEAKERS</dc:title>
  <dc:creator>Paloma Fernández Sánchez</dc:creator>
  <cp:lastModifiedBy>FSF-NET</cp:lastModifiedBy>
  <cp:revision>6</cp:revision>
  <dcterms:created xsi:type="dcterms:W3CDTF">2013-04-03T14:45:36Z</dcterms:created>
  <dcterms:modified xsi:type="dcterms:W3CDTF">2013-08-10T17:21:02Z</dcterms:modified>
</cp:coreProperties>
</file>