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</p:sldIdLst>
  <p:sldSz cx="12801600" cy="9601200" type="A3"/>
  <p:notesSz cx="6858000" cy="9144000"/>
  <p:defaultTextStyle>
    <a:defPPr>
      <a:defRPr lang="es-ES"/>
    </a:defPPr>
    <a:lvl1pPr marL="0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10956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21913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32869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4382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54782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65738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76695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87651" algn="l" defTabSz="1221913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50" d="100"/>
          <a:sy n="50" d="100"/>
        </p:scale>
        <p:origin x="-426" y="666"/>
      </p:cViewPr>
      <p:guideLst>
        <p:guide orient="horz" pos="3024"/>
        <p:guide pos="403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Listado%20abstracts%20completo_07032013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countri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countri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countri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enuso\eventos_organizados\euromat2013\sevilla2013\GRAFICOS\countri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plotArea>
      <c:layout/>
      <c:ofPieChart>
        <c:ofPieType val="pie"/>
        <c:varyColors val="1"/>
        <c:ser>
          <c:idx val="0"/>
          <c:order val="0"/>
          <c:explosion val="29"/>
          <c:dLbls>
            <c:showVal val="1"/>
            <c:showCatName val="1"/>
            <c:showLeaderLines val="1"/>
          </c:dLbls>
          <c:cat>
            <c:strRef>
              <c:f>Hoja2!$A$1:$A$64</c:f>
              <c:strCache>
                <c:ptCount val="64"/>
                <c:pt idx="0">
                  <c:v>ALGERIA</c:v>
                </c:pt>
                <c:pt idx="1">
                  <c:v>ARGENTINA</c:v>
                </c:pt>
                <c:pt idx="2">
                  <c:v>AUSTRALIA</c:v>
                </c:pt>
                <c:pt idx="3">
                  <c:v>AUSTRIA</c:v>
                </c:pt>
                <c:pt idx="4">
                  <c:v>AZERBAIJAN</c:v>
                </c:pt>
                <c:pt idx="5">
                  <c:v>BELARUS</c:v>
                </c:pt>
                <c:pt idx="6">
                  <c:v>BELGIUM</c:v>
                </c:pt>
                <c:pt idx="7">
                  <c:v>BRAZIL</c:v>
                </c:pt>
                <c:pt idx="8">
                  <c:v>BULGARIA</c:v>
                </c:pt>
                <c:pt idx="9">
                  <c:v>CANADA</c:v>
                </c:pt>
                <c:pt idx="10">
                  <c:v>CHILE</c:v>
                </c:pt>
                <c:pt idx="11">
                  <c:v>CHINA</c:v>
                </c:pt>
                <c:pt idx="12">
                  <c:v>COLOMBIA</c:v>
                </c:pt>
                <c:pt idx="13">
                  <c:v>CZECH REPUBLIC</c:v>
                </c:pt>
                <c:pt idx="14">
                  <c:v>DENMARK</c:v>
                </c:pt>
                <c:pt idx="15">
                  <c:v>EGYPT</c:v>
                </c:pt>
                <c:pt idx="16">
                  <c:v>ESTONIA</c:v>
                </c:pt>
                <c:pt idx="17">
                  <c:v>FINLAND</c:v>
                </c:pt>
                <c:pt idx="18">
                  <c:v>FRANCE</c:v>
                </c:pt>
                <c:pt idx="19">
                  <c:v>GEORGIA</c:v>
                </c:pt>
                <c:pt idx="20">
                  <c:v>GERMANY</c:v>
                </c:pt>
                <c:pt idx="21">
                  <c:v>GREECE</c:v>
                </c:pt>
                <c:pt idx="22">
                  <c:v>HUNGARY</c:v>
                </c:pt>
                <c:pt idx="23">
                  <c:v>INDIA</c:v>
                </c:pt>
                <c:pt idx="24">
                  <c:v>IRAN</c:v>
                </c:pt>
                <c:pt idx="25">
                  <c:v>IRELAND</c:v>
                </c:pt>
                <c:pt idx="26">
                  <c:v>ISRAEL</c:v>
                </c:pt>
                <c:pt idx="27">
                  <c:v>ITALY</c:v>
                </c:pt>
                <c:pt idx="28">
                  <c:v>JAPAN</c:v>
                </c:pt>
                <c:pt idx="29">
                  <c:v>KAZAKHSTAN</c:v>
                </c:pt>
                <c:pt idx="30">
                  <c:v>KOREA</c:v>
                </c:pt>
                <c:pt idx="31">
                  <c:v>KSA</c:v>
                </c:pt>
                <c:pt idx="32">
                  <c:v>LATVIA</c:v>
                </c:pt>
                <c:pt idx="33">
                  <c:v>LIBYA</c:v>
                </c:pt>
                <c:pt idx="34">
                  <c:v>LIETUVA</c:v>
                </c:pt>
                <c:pt idx="35">
                  <c:v>LITHUANIA</c:v>
                </c:pt>
                <c:pt idx="36">
                  <c:v>LUXEMBOURG</c:v>
                </c:pt>
                <c:pt idx="37">
                  <c:v>MEXICO</c:v>
                </c:pt>
                <c:pt idx="38">
                  <c:v>MOLDOVA</c:v>
                </c:pt>
                <c:pt idx="39">
                  <c:v>NETHERLANDS</c:v>
                </c:pt>
                <c:pt idx="40">
                  <c:v>NORWAY</c:v>
                </c:pt>
                <c:pt idx="41">
                  <c:v>POLAND</c:v>
                </c:pt>
                <c:pt idx="42">
                  <c:v>PORTUGAL</c:v>
                </c:pt>
                <c:pt idx="43">
                  <c:v>PUERTO RICO</c:v>
                </c:pt>
                <c:pt idx="44">
                  <c:v>REPUBLIC OF KOREA</c:v>
                </c:pt>
                <c:pt idx="45">
                  <c:v>ROMANIA</c:v>
                </c:pt>
                <c:pt idx="46">
                  <c:v>RUSSIAN FEDERATION</c:v>
                </c:pt>
                <c:pt idx="47">
                  <c:v>SERBIA</c:v>
                </c:pt>
                <c:pt idx="48">
                  <c:v>SLOVAKIA</c:v>
                </c:pt>
                <c:pt idx="49">
                  <c:v>SLOVENIA</c:v>
                </c:pt>
                <c:pt idx="50">
                  <c:v>SOUTH KOREA</c:v>
                </c:pt>
                <c:pt idx="51">
                  <c:v>SPAIN</c:v>
                </c:pt>
                <c:pt idx="52">
                  <c:v>SWEDEN</c:v>
                </c:pt>
                <c:pt idx="53">
                  <c:v>SWITZERLAND</c:v>
                </c:pt>
                <c:pt idx="54">
                  <c:v>TAIWAN</c:v>
                </c:pt>
                <c:pt idx="55">
                  <c:v>TAJIKISTAN</c:v>
                </c:pt>
                <c:pt idx="56">
                  <c:v>THAILAND</c:v>
                </c:pt>
                <c:pt idx="57">
                  <c:v>TURKEY</c:v>
                </c:pt>
                <c:pt idx="58">
                  <c:v>UAE</c:v>
                </c:pt>
                <c:pt idx="59">
                  <c:v>UKRAINE</c:v>
                </c:pt>
                <c:pt idx="60">
                  <c:v>UNITED KINGDOM</c:v>
                </c:pt>
                <c:pt idx="61">
                  <c:v>UNITED STATES OF AMERICA</c:v>
                </c:pt>
                <c:pt idx="62">
                  <c:v>UZBEKISTAN</c:v>
                </c:pt>
                <c:pt idx="63">
                  <c:v>VENEZUELA</c:v>
                </c:pt>
              </c:strCache>
            </c:strRef>
          </c:cat>
          <c:val>
            <c:numRef>
              <c:f>Hoja2!$C$1:$C$64</c:f>
              <c:numCache>
                <c:formatCode>0</c:formatCode>
                <c:ptCount val="64"/>
                <c:pt idx="0">
                  <c:v>54</c:v>
                </c:pt>
                <c:pt idx="1">
                  <c:v>8</c:v>
                </c:pt>
                <c:pt idx="2">
                  <c:v>10</c:v>
                </c:pt>
                <c:pt idx="3">
                  <c:v>31</c:v>
                </c:pt>
                <c:pt idx="4">
                  <c:v>1</c:v>
                </c:pt>
                <c:pt idx="5">
                  <c:v>2</c:v>
                </c:pt>
                <c:pt idx="6">
                  <c:v>25</c:v>
                </c:pt>
                <c:pt idx="7">
                  <c:v>60</c:v>
                </c:pt>
                <c:pt idx="8">
                  <c:v>2</c:v>
                </c:pt>
                <c:pt idx="9">
                  <c:v>8</c:v>
                </c:pt>
                <c:pt idx="10">
                  <c:v>5</c:v>
                </c:pt>
                <c:pt idx="11">
                  <c:v>21</c:v>
                </c:pt>
                <c:pt idx="12">
                  <c:v>3</c:v>
                </c:pt>
                <c:pt idx="13">
                  <c:v>33</c:v>
                </c:pt>
                <c:pt idx="14">
                  <c:v>1</c:v>
                </c:pt>
                <c:pt idx="15">
                  <c:v>5</c:v>
                </c:pt>
                <c:pt idx="16">
                  <c:v>4</c:v>
                </c:pt>
                <c:pt idx="17">
                  <c:v>6</c:v>
                </c:pt>
                <c:pt idx="18">
                  <c:v>332</c:v>
                </c:pt>
                <c:pt idx="19">
                  <c:v>4</c:v>
                </c:pt>
                <c:pt idx="20">
                  <c:v>405</c:v>
                </c:pt>
                <c:pt idx="21">
                  <c:v>23</c:v>
                </c:pt>
                <c:pt idx="22">
                  <c:v>11</c:v>
                </c:pt>
                <c:pt idx="23">
                  <c:v>5</c:v>
                </c:pt>
                <c:pt idx="24">
                  <c:v>4</c:v>
                </c:pt>
                <c:pt idx="25">
                  <c:v>3</c:v>
                </c:pt>
                <c:pt idx="26">
                  <c:v>9</c:v>
                </c:pt>
                <c:pt idx="27">
                  <c:v>100</c:v>
                </c:pt>
                <c:pt idx="28">
                  <c:v>47</c:v>
                </c:pt>
                <c:pt idx="29">
                  <c:v>1</c:v>
                </c:pt>
                <c:pt idx="30">
                  <c:v>16</c:v>
                </c:pt>
                <c:pt idx="31">
                  <c:v>1</c:v>
                </c:pt>
                <c:pt idx="32">
                  <c:v>4</c:v>
                </c:pt>
                <c:pt idx="33">
                  <c:v>1</c:v>
                </c:pt>
                <c:pt idx="34">
                  <c:v>1</c:v>
                </c:pt>
                <c:pt idx="35">
                  <c:v>3</c:v>
                </c:pt>
                <c:pt idx="36">
                  <c:v>5</c:v>
                </c:pt>
                <c:pt idx="37">
                  <c:v>6</c:v>
                </c:pt>
                <c:pt idx="38">
                  <c:v>2</c:v>
                </c:pt>
                <c:pt idx="39">
                  <c:v>22</c:v>
                </c:pt>
                <c:pt idx="40">
                  <c:v>4</c:v>
                </c:pt>
                <c:pt idx="41">
                  <c:v>128</c:v>
                </c:pt>
                <c:pt idx="42">
                  <c:v>66</c:v>
                </c:pt>
                <c:pt idx="43">
                  <c:v>3</c:v>
                </c:pt>
                <c:pt idx="44">
                  <c:v>21</c:v>
                </c:pt>
                <c:pt idx="45">
                  <c:v>23</c:v>
                </c:pt>
                <c:pt idx="46">
                  <c:v>53</c:v>
                </c:pt>
                <c:pt idx="47">
                  <c:v>14</c:v>
                </c:pt>
                <c:pt idx="48">
                  <c:v>10</c:v>
                </c:pt>
                <c:pt idx="49">
                  <c:v>3</c:v>
                </c:pt>
                <c:pt idx="50">
                  <c:v>15</c:v>
                </c:pt>
                <c:pt idx="51">
                  <c:v>419</c:v>
                </c:pt>
                <c:pt idx="52">
                  <c:v>21</c:v>
                </c:pt>
                <c:pt idx="53">
                  <c:v>74</c:v>
                </c:pt>
                <c:pt idx="54">
                  <c:v>3</c:v>
                </c:pt>
                <c:pt idx="55">
                  <c:v>1</c:v>
                </c:pt>
                <c:pt idx="56">
                  <c:v>4</c:v>
                </c:pt>
                <c:pt idx="57">
                  <c:v>15</c:v>
                </c:pt>
                <c:pt idx="58">
                  <c:v>2</c:v>
                </c:pt>
                <c:pt idx="59">
                  <c:v>7</c:v>
                </c:pt>
                <c:pt idx="60">
                  <c:v>130</c:v>
                </c:pt>
                <c:pt idx="61">
                  <c:v>56</c:v>
                </c:pt>
                <c:pt idx="62">
                  <c:v>2</c:v>
                </c:pt>
                <c:pt idx="63">
                  <c:v>2</c:v>
                </c:pt>
              </c:numCache>
            </c:numRef>
          </c:val>
        </c:ser>
        <c:gapWidth val="150"/>
        <c:splitType val="val"/>
        <c:splitPos val="10"/>
        <c:secondPieSize val="75"/>
        <c:serLines/>
      </c:ofPieChart>
    </c:plotArea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autoTitleDeleted val="1"/>
    <c:plotArea>
      <c:layout>
        <c:manualLayout>
          <c:layoutTarget val="inner"/>
          <c:xMode val="edge"/>
          <c:yMode val="edge"/>
          <c:x val="0"/>
          <c:y val="0.19343092676795678"/>
          <c:w val="1"/>
          <c:h val="0.74841595504787262"/>
        </c:manualLayout>
      </c:layout>
      <c:ofPieChart>
        <c:ofPieType val="pie"/>
        <c:varyColors val="1"/>
        <c:ser>
          <c:idx val="0"/>
          <c:order val="0"/>
          <c:explosion val="19"/>
          <c:dPt>
            <c:idx val="36"/>
            <c:spPr>
              <a:solidFill>
                <a:srgbClr val="FFFF00"/>
              </a:solidFill>
            </c:spPr>
          </c:dPt>
          <c:dPt>
            <c:idx val="38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9"/>
            <c:spPr>
              <a:solidFill>
                <a:schemeClr val="accent2">
                  <a:lumMod val="75000"/>
                </a:schemeClr>
              </a:solidFill>
            </c:spPr>
          </c:dPt>
          <c:dPt>
            <c:idx val="41"/>
            <c:spPr>
              <a:solidFill>
                <a:schemeClr val="accent2"/>
              </a:solidFill>
            </c:spPr>
          </c:dPt>
          <c:dPt>
            <c:idx val="43"/>
            <c:spPr>
              <a:solidFill>
                <a:srgbClr val="FF0000"/>
              </a:solidFill>
            </c:spPr>
          </c:dPt>
          <c:dPt>
            <c:idx val="44"/>
            <c:spPr>
              <a:solidFill>
                <a:srgbClr val="00B050"/>
              </a:solidFill>
            </c:spPr>
          </c:dPt>
          <c:dPt>
            <c:idx val="49"/>
            <c:spPr>
              <a:solidFill>
                <a:schemeClr val="accent1"/>
              </a:solidFill>
            </c:spPr>
          </c:dPt>
          <c:dLbls>
            <c:showVal val="1"/>
            <c:showCatName val="1"/>
            <c:showLeaderLines val="1"/>
          </c:dLbls>
          <c:cat>
            <c:strRef>
              <c:f>Hoja3!$A$15:$A$64</c:f>
              <c:strCache>
                <c:ptCount val="50"/>
                <c:pt idx="0">
                  <c:v>ARGENTINA</c:v>
                </c:pt>
                <c:pt idx="1">
                  <c:v>BULGARIA</c:v>
                </c:pt>
                <c:pt idx="2">
                  <c:v>DENMARK</c:v>
                </c:pt>
                <c:pt idx="3">
                  <c:v>GEORGIA</c:v>
                </c:pt>
                <c:pt idx="4">
                  <c:v>MEXICO</c:v>
                </c:pt>
                <c:pt idx="5">
                  <c:v>NIGERIA</c:v>
                </c:pt>
                <c:pt idx="6">
                  <c:v>NORWAY</c:v>
                </c:pt>
                <c:pt idx="7">
                  <c:v>REPUBLIC OF MOLDOVA </c:v>
                </c:pt>
                <c:pt idx="8">
                  <c:v>SAUDI ARABIA </c:v>
                </c:pt>
                <c:pt idx="9">
                  <c:v>TOGO</c:v>
                </c:pt>
                <c:pt idx="10">
                  <c:v>TUNISIA</c:v>
                </c:pt>
                <c:pt idx="11">
                  <c:v>LATVIA</c:v>
                </c:pt>
                <c:pt idx="12">
                  <c:v>SLOVENIA</c:v>
                </c:pt>
                <c:pt idx="13">
                  <c:v>VENEZUELA</c:v>
                </c:pt>
                <c:pt idx="14">
                  <c:v>CANADA</c:v>
                </c:pt>
                <c:pt idx="15">
                  <c:v>CHILE</c:v>
                </c:pt>
                <c:pt idx="16">
                  <c:v>FINLAND</c:v>
                </c:pt>
                <c:pt idx="17">
                  <c:v>IRELAND</c:v>
                </c:pt>
                <c:pt idx="18">
                  <c:v>LUXEMBOURG</c:v>
                </c:pt>
                <c:pt idx="19">
                  <c:v>THAILAND</c:v>
                </c:pt>
                <c:pt idx="20">
                  <c:v>TURKEY</c:v>
                </c:pt>
                <c:pt idx="21">
                  <c:v>HUNGARY</c:v>
                </c:pt>
                <c:pt idx="22">
                  <c:v>LITHUANIA</c:v>
                </c:pt>
                <c:pt idx="23">
                  <c:v>SLOVAKIA</c:v>
                </c:pt>
                <c:pt idx="24">
                  <c:v>AUSTRALIA</c:v>
                </c:pt>
                <c:pt idx="25">
                  <c:v>ESTONIA</c:v>
                </c:pt>
                <c:pt idx="26">
                  <c:v>SERBIA</c:v>
                </c:pt>
                <c:pt idx="27">
                  <c:v>ISRAEL </c:v>
                </c:pt>
                <c:pt idx="28">
                  <c:v>ROMANIA</c:v>
                </c:pt>
                <c:pt idx="29">
                  <c:v>SWEDEN</c:v>
                </c:pt>
                <c:pt idx="30">
                  <c:v>CHINA</c:v>
                </c:pt>
                <c:pt idx="31">
                  <c:v>NETHERLANDS</c:v>
                </c:pt>
                <c:pt idx="32">
                  <c:v>GREECE</c:v>
                </c:pt>
                <c:pt idx="33">
                  <c:v>ALGERIA</c:v>
                </c:pt>
                <c:pt idx="34">
                  <c:v>UNITED STATES OF AMERICA</c:v>
                </c:pt>
                <c:pt idx="35">
                  <c:v>BRAZIL</c:v>
                </c:pt>
                <c:pt idx="36">
                  <c:v>BELGIUM</c:v>
                </c:pt>
                <c:pt idx="37">
                  <c:v>REPUBLIC OF KOREA </c:v>
                </c:pt>
                <c:pt idx="38">
                  <c:v>AUSTRIA</c:v>
                </c:pt>
                <c:pt idx="39">
                  <c:v>RUSSIAN FEDERATION </c:v>
                </c:pt>
                <c:pt idx="40">
                  <c:v>JAPAN</c:v>
                </c:pt>
                <c:pt idx="41">
                  <c:v>CZECH REPUBLIC</c:v>
                </c:pt>
                <c:pt idx="42">
                  <c:v>PORTUGAL </c:v>
                </c:pt>
                <c:pt idx="43">
                  <c:v>ITALY </c:v>
                </c:pt>
                <c:pt idx="44">
                  <c:v>SWITZERLAND</c:v>
                </c:pt>
                <c:pt idx="45">
                  <c:v>UNITED KINGDOM</c:v>
                </c:pt>
                <c:pt idx="46">
                  <c:v>POLAND</c:v>
                </c:pt>
                <c:pt idx="47">
                  <c:v>FRANCE </c:v>
                </c:pt>
                <c:pt idx="48">
                  <c:v>SPAIN</c:v>
                </c:pt>
                <c:pt idx="49">
                  <c:v>GERMANY</c:v>
                </c:pt>
              </c:strCache>
            </c:strRef>
          </c:cat>
          <c:val>
            <c:numRef>
              <c:f>Hoja3!$C$15:$C$64</c:f>
              <c:numCache>
                <c:formatCode>General</c:formatCode>
                <c:ptCount val="50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5</c:v>
                </c:pt>
                <c:pt idx="21">
                  <c:v>6</c:v>
                </c:pt>
                <c:pt idx="22">
                  <c:v>6</c:v>
                </c:pt>
                <c:pt idx="23">
                  <c:v>6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8</c:v>
                </c:pt>
                <c:pt idx="28">
                  <c:v>11</c:v>
                </c:pt>
                <c:pt idx="29">
                  <c:v>11</c:v>
                </c:pt>
                <c:pt idx="30">
                  <c:v>12</c:v>
                </c:pt>
                <c:pt idx="31">
                  <c:v>16</c:v>
                </c:pt>
                <c:pt idx="32">
                  <c:v>19</c:v>
                </c:pt>
                <c:pt idx="33">
                  <c:v>24</c:v>
                </c:pt>
                <c:pt idx="34">
                  <c:v>24</c:v>
                </c:pt>
                <c:pt idx="35">
                  <c:v>25</c:v>
                </c:pt>
                <c:pt idx="36">
                  <c:v>27</c:v>
                </c:pt>
                <c:pt idx="37">
                  <c:v>27</c:v>
                </c:pt>
                <c:pt idx="38">
                  <c:v>28</c:v>
                </c:pt>
                <c:pt idx="39">
                  <c:v>31</c:v>
                </c:pt>
                <c:pt idx="40">
                  <c:v>33</c:v>
                </c:pt>
                <c:pt idx="41">
                  <c:v>39</c:v>
                </c:pt>
                <c:pt idx="42">
                  <c:v>40</c:v>
                </c:pt>
                <c:pt idx="43">
                  <c:v>62</c:v>
                </c:pt>
                <c:pt idx="44">
                  <c:v>71</c:v>
                </c:pt>
                <c:pt idx="45">
                  <c:v>93</c:v>
                </c:pt>
                <c:pt idx="46">
                  <c:v>118</c:v>
                </c:pt>
                <c:pt idx="47">
                  <c:v>245</c:v>
                </c:pt>
                <c:pt idx="48">
                  <c:v>303</c:v>
                </c:pt>
                <c:pt idx="49">
                  <c:v>357</c:v>
                </c:pt>
              </c:numCache>
            </c:numRef>
          </c:val>
        </c:ser>
        <c:dLbls>
          <c:showPercent val="1"/>
        </c:dLbls>
        <c:gapWidth val="100"/>
        <c:splitType val="val"/>
        <c:splitPos val="10"/>
        <c:secondPieSize val="75"/>
        <c:serLines/>
      </c:ofPieChart>
    </c:plotArea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varyColors val="1"/>
        <c:ser>
          <c:idx val="0"/>
          <c:order val="0"/>
          <c:dPt>
            <c:idx val="22"/>
            <c:spPr>
              <a:solidFill>
                <a:srgbClr val="FF0000"/>
              </a:solidFill>
            </c:spPr>
          </c:dPt>
          <c:dLbls>
            <c:showVal val="1"/>
          </c:dLbls>
          <c:cat>
            <c:strRef>
              <c:f>(Hoja3!$A$43:$A$64;Hoja3!$A$66)</c:f>
              <c:strCache>
                <c:ptCount val="23"/>
                <c:pt idx="0">
                  <c:v>ROMANIA</c:v>
                </c:pt>
                <c:pt idx="1">
                  <c:v>SWEDEN</c:v>
                </c:pt>
                <c:pt idx="2">
                  <c:v>CHINA</c:v>
                </c:pt>
                <c:pt idx="3">
                  <c:v>NETHERLANDS</c:v>
                </c:pt>
                <c:pt idx="4">
                  <c:v>GREECE</c:v>
                </c:pt>
                <c:pt idx="5">
                  <c:v>ALGERIA</c:v>
                </c:pt>
                <c:pt idx="6">
                  <c:v>UNITED STATES OF AMERICA</c:v>
                </c:pt>
                <c:pt idx="7">
                  <c:v>BRAZIL</c:v>
                </c:pt>
                <c:pt idx="8">
                  <c:v>BELGIUM</c:v>
                </c:pt>
                <c:pt idx="9">
                  <c:v>REPUBLIC OF KOREA </c:v>
                </c:pt>
                <c:pt idx="10">
                  <c:v>AUSTRIA</c:v>
                </c:pt>
                <c:pt idx="11">
                  <c:v>RUSSIAN FEDERATION </c:v>
                </c:pt>
                <c:pt idx="12">
                  <c:v>JAPAN</c:v>
                </c:pt>
                <c:pt idx="13">
                  <c:v>CZECH REPUBLIC</c:v>
                </c:pt>
                <c:pt idx="14">
                  <c:v>PORTUGAL </c:v>
                </c:pt>
                <c:pt idx="15">
                  <c:v>ITALY </c:v>
                </c:pt>
                <c:pt idx="16">
                  <c:v>SWITZERLAND</c:v>
                </c:pt>
                <c:pt idx="17">
                  <c:v>UNITED KINGDOM</c:v>
                </c:pt>
                <c:pt idx="18">
                  <c:v>POLAND</c:v>
                </c:pt>
                <c:pt idx="19">
                  <c:v>FRANCE </c:v>
                </c:pt>
                <c:pt idx="20">
                  <c:v>SPAIN</c:v>
                </c:pt>
                <c:pt idx="21">
                  <c:v>GERMANY</c:v>
                </c:pt>
                <c:pt idx="22">
                  <c:v>OTHERS</c:v>
                </c:pt>
              </c:strCache>
            </c:strRef>
          </c:cat>
          <c:val>
            <c:numRef>
              <c:f>(Hoja3!$C$43:$C$64;Hoja3!$C$66)</c:f>
              <c:numCache>
                <c:formatCode>General</c:formatCode>
                <c:ptCount val="23"/>
                <c:pt idx="0">
                  <c:v>11</c:v>
                </c:pt>
                <c:pt idx="1">
                  <c:v>11</c:v>
                </c:pt>
                <c:pt idx="2">
                  <c:v>12</c:v>
                </c:pt>
                <c:pt idx="3">
                  <c:v>16</c:v>
                </c:pt>
                <c:pt idx="4">
                  <c:v>19</c:v>
                </c:pt>
                <c:pt idx="5">
                  <c:v>24</c:v>
                </c:pt>
                <c:pt idx="6">
                  <c:v>24</c:v>
                </c:pt>
                <c:pt idx="7">
                  <c:v>25</c:v>
                </c:pt>
                <c:pt idx="8">
                  <c:v>27</c:v>
                </c:pt>
                <c:pt idx="9">
                  <c:v>27</c:v>
                </c:pt>
                <c:pt idx="10">
                  <c:v>28</c:v>
                </c:pt>
                <c:pt idx="11">
                  <c:v>31</c:v>
                </c:pt>
                <c:pt idx="12">
                  <c:v>33</c:v>
                </c:pt>
                <c:pt idx="13">
                  <c:v>39</c:v>
                </c:pt>
                <c:pt idx="14">
                  <c:v>40</c:v>
                </c:pt>
                <c:pt idx="15">
                  <c:v>62</c:v>
                </c:pt>
                <c:pt idx="16">
                  <c:v>71</c:v>
                </c:pt>
                <c:pt idx="17">
                  <c:v>93</c:v>
                </c:pt>
                <c:pt idx="18">
                  <c:v>118</c:v>
                </c:pt>
                <c:pt idx="19">
                  <c:v>245</c:v>
                </c:pt>
                <c:pt idx="20">
                  <c:v>303</c:v>
                </c:pt>
                <c:pt idx="21">
                  <c:v>357</c:v>
                </c:pt>
                <c:pt idx="22">
                  <c:v>109</c:v>
                </c:pt>
              </c:numCache>
            </c:numRef>
          </c:val>
        </c:ser>
        <c:shape val="box"/>
        <c:axId val="61165952"/>
        <c:axId val="61167488"/>
        <c:axId val="0"/>
      </c:bar3DChart>
      <c:catAx>
        <c:axId val="61165952"/>
        <c:scaling>
          <c:orientation val="minMax"/>
        </c:scaling>
        <c:axPos val="b"/>
        <c:tickLblPos val="nextTo"/>
        <c:crossAx val="61167488"/>
        <c:crosses val="autoZero"/>
        <c:auto val="1"/>
        <c:lblAlgn val="ctr"/>
        <c:lblOffset val="100"/>
      </c:catAx>
      <c:valAx>
        <c:axId val="61167488"/>
        <c:scaling>
          <c:orientation val="minMax"/>
        </c:scaling>
        <c:axPos val="l"/>
        <c:numFmt formatCode="General" sourceLinked="1"/>
        <c:tickLblPos val="nextTo"/>
        <c:crossAx val="61165952"/>
        <c:crosses val="autoZero"/>
        <c:crossBetween val="between"/>
      </c:valAx>
    </c:plotArea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spPr>
            <a:solidFill>
              <a:srgbClr val="FF0000"/>
            </a:solidFill>
          </c:spPr>
          <c:dLbls>
            <c:showVal val="1"/>
          </c:dLbls>
          <c:cat>
            <c:strRef>
              <c:f>Hoja3!$A$15:$A$42</c:f>
              <c:strCache>
                <c:ptCount val="28"/>
                <c:pt idx="0">
                  <c:v>ARGENTINA</c:v>
                </c:pt>
                <c:pt idx="1">
                  <c:v>BULGARIA</c:v>
                </c:pt>
                <c:pt idx="2">
                  <c:v>DENMARK</c:v>
                </c:pt>
                <c:pt idx="3">
                  <c:v>GEORGIA</c:v>
                </c:pt>
                <c:pt idx="4">
                  <c:v>MEXICO</c:v>
                </c:pt>
                <c:pt idx="5">
                  <c:v>NIGERIA</c:v>
                </c:pt>
                <c:pt idx="6">
                  <c:v>NORWAY</c:v>
                </c:pt>
                <c:pt idx="7">
                  <c:v>REPUBLIC OF MOLDOVA </c:v>
                </c:pt>
                <c:pt idx="8">
                  <c:v>SAUDI ARABIA </c:v>
                </c:pt>
                <c:pt idx="9">
                  <c:v>TOGO</c:v>
                </c:pt>
                <c:pt idx="10">
                  <c:v>TUNISIA</c:v>
                </c:pt>
                <c:pt idx="11">
                  <c:v>LATVIA</c:v>
                </c:pt>
                <c:pt idx="12">
                  <c:v>SLOVENIA</c:v>
                </c:pt>
                <c:pt idx="13">
                  <c:v>VENEZUELA</c:v>
                </c:pt>
                <c:pt idx="14">
                  <c:v>CANADA</c:v>
                </c:pt>
                <c:pt idx="15">
                  <c:v>CHILE</c:v>
                </c:pt>
                <c:pt idx="16">
                  <c:v>FINLAND</c:v>
                </c:pt>
                <c:pt idx="17">
                  <c:v>IRELAND</c:v>
                </c:pt>
                <c:pt idx="18">
                  <c:v>LUXEMBOURG</c:v>
                </c:pt>
                <c:pt idx="19">
                  <c:v>THAILAND</c:v>
                </c:pt>
                <c:pt idx="20">
                  <c:v>TURKEY</c:v>
                </c:pt>
                <c:pt idx="21">
                  <c:v>HUNGARY</c:v>
                </c:pt>
                <c:pt idx="22">
                  <c:v>LITHUANIA</c:v>
                </c:pt>
                <c:pt idx="23">
                  <c:v>SLOVAKIA</c:v>
                </c:pt>
                <c:pt idx="24">
                  <c:v>AUSTRALIA</c:v>
                </c:pt>
                <c:pt idx="25">
                  <c:v>ESTONIA</c:v>
                </c:pt>
                <c:pt idx="26">
                  <c:v>SERBIA</c:v>
                </c:pt>
                <c:pt idx="27">
                  <c:v>ISRAEL </c:v>
                </c:pt>
              </c:strCache>
            </c:strRef>
          </c:cat>
          <c:val>
            <c:numRef>
              <c:f>Hoja3!$C$15:$C$42</c:f>
              <c:numCache>
                <c:formatCode>General</c:formatCode>
                <c:ptCount val="28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1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3</c:v>
                </c:pt>
                <c:pt idx="15">
                  <c:v>3</c:v>
                </c:pt>
                <c:pt idx="16">
                  <c:v>3</c:v>
                </c:pt>
                <c:pt idx="17">
                  <c:v>3</c:v>
                </c:pt>
                <c:pt idx="18">
                  <c:v>3</c:v>
                </c:pt>
                <c:pt idx="19">
                  <c:v>3</c:v>
                </c:pt>
                <c:pt idx="20">
                  <c:v>5</c:v>
                </c:pt>
                <c:pt idx="21">
                  <c:v>6</c:v>
                </c:pt>
                <c:pt idx="22">
                  <c:v>6</c:v>
                </c:pt>
                <c:pt idx="23">
                  <c:v>6</c:v>
                </c:pt>
                <c:pt idx="24">
                  <c:v>7</c:v>
                </c:pt>
                <c:pt idx="25">
                  <c:v>7</c:v>
                </c:pt>
                <c:pt idx="26">
                  <c:v>7</c:v>
                </c:pt>
                <c:pt idx="27">
                  <c:v>8</c:v>
                </c:pt>
              </c:numCache>
            </c:numRef>
          </c:val>
        </c:ser>
        <c:shape val="box"/>
        <c:axId val="104672256"/>
        <c:axId val="104686336"/>
        <c:axId val="0"/>
      </c:bar3DChart>
      <c:catAx>
        <c:axId val="104672256"/>
        <c:scaling>
          <c:orientation val="minMax"/>
        </c:scaling>
        <c:axPos val="b"/>
        <c:tickLblPos val="nextTo"/>
        <c:crossAx val="104686336"/>
        <c:crosses val="autoZero"/>
        <c:auto val="1"/>
        <c:lblAlgn val="ctr"/>
        <c:lblOffset val="100"/>
      </c:catAx>
      <c:valAx>
        <c:axId val="104686336"/>
        <c:scaling>
          <c:orientation val="minMax"/>
        </c:scaling>
        <c:axPos val="l"/>
        <c:numFmt formatCode="General" sourceLinked="1"/>
        <c:tickLblPos val="nextTo"/>
        <c:crossAx val="104672256"/>
        <c:crosses val="autoZero"/>
        <c:crossBetween val="between"/>
      </c:valAx>
    </c:plotArea>
    <c:plotVisOnly val="1"/>
  </c:chart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s-ES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Hoja1!$E$15</c:f>
              <c:strCache>
                <c:ptCount val="1"/>
                <c:pt idx="0">
                  <c:v>FULL</c:v>
                </c:pt>
              </c:strCache>
            </c:strRef>
          </c:tx>
          <c:dLbls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Val val="1"/>
          </c:dLbls>
          <c:cat>
            <c:strRef>
              <c:f>Hoja1!$D$16:$D$21</c:f>
              <c:strCache>
                <c:ptCount val="6"/>
                <c:pt idx="0">
                  <c:v>ACADEMIA FEMS</c:v>
                </c:pt>
                <c:pt idx="1">
                  <c:v>ACADEMIA NON FEMS</c:v>
                </c:pt>
                <c:pt idx="2">
                  <c:v>INDUSTRY FEMS</c:v>
                </c:pt>
                <c:pt idx="3">
                  <c:v>INDUSTRY NON FEMS</c:v>
                </c:pt>
                <c:pt idx="4">
                  <c:v>STUDENTS</c:v>
                </c:pt>
                <c:pt idx="5">
                  <c:v>STUDENTS NON FEMS</c:v>
                </c:pt>
              </c:strCache>
            </c:strRef>
          </c:cat>
          <c:val>
            <c:numRef>
              <c:f>Hoja1!$E$16:$E$21</c:f>
              <c:numCache>
                <c:formatCode>General</c:formatCode>
                <c:ptCount val="6"/>
                <c:pt idx="0">
                  <c:v>88</c:v>
                </c:pt>
                <c:pt idx="1">
                  <c:v>412</c:v>
                </c:pt>
                <c:pt idx="2">
                  <c:v>4</c:v>
                </c:pt>
                <c:pt idx="3">
                  <c:v>30</c:v>
                </c:pt>
                <c:pt idx="4">
                  <c:v>38</c:v>
                </c:pt>
                <c:pt idx="5">
                  <c:v>569</c:v>
                </c:pt>
              </c:numCache>
            </c:numRef>
          </c:val>
        </c:ser>
        <c:ser>
          <c:idx val="1"/>
          <c:order val="1"/>
          <c:tx>
            <c:strRef>
              <c:f>Hoja1!$F$15</c:f>
              <c:strCache>
                <c:ptCount val="1"/>
                <c:pt idx="0">
                  <c:v>HALF A</c:v>
                </c:pt>
              </c:strCache>
            </c:strRef>
          </c:tx>
          <c:dLbls>
            <c:dLbl>
              <c:idx val="2"/>
              <c:delete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Val val="1"/>
          </c:dLbls>
          <c:cat>
            <c:strRef>
              <c:f>Hoja1!$D$16:$D$21</c:f>
              <c:strCache>
                <c:ptCount val="6"/>
                <c:pt idx="0">
                  <c:v>ACADEMIA FEMS</c:v>
                </c:pt>
                <c:pt idx="1">
                  <c:v>ACADEMIA NON FEMS</c:v>
                </c:pt>
                <c:pt idx="2">
                  <c:v>INDUSTRY FEMS</c:v>
                </c:pt>
                <c:pt idx="3">
                  <c:v>INDUSTRY NON FEMS</c:v>
                </c:pt>
                <c:pt idx="4">
                  <c:v>STUDENTS</c:v>
                </c:pt>
                <c:pt idx="5">
                  <c:v>STUDENTS NON FEMS</c:v>
                </c:pt>
              </c:strCache>
            </c:strRef>
          </c:cat>
          <c:val>
            <c:numRef>
              <c:f>Hoja1!$F$16:$F$21</c:f>
              <c:numCache>
                <c:formatCode>General</c:formatCode>
                <c:ptCount val="6"/>
                <c:pt idx="0">
                  <c:v>36</c:v>
                </c:pt>
                <c:pt idx="1">
                  <c:v>171</c:v>
                </c:pt>
                <c:pt idx="2">
                  <c:v>0</c:v>
                </c:pt>
                <c:pt idx="3">
                  <c:v>13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Hoja1!$G$15</c:f>
              <c:strCache>
                <c:ptCount val="1"/>
                <c:pt idx="0">
                  <c:v>HALF B</c:v>
                </c:pt>
              </c:strCache>
            </c:strRef>
          </c:tx>
          <c:dLbls>
            <c:dLbl>
              <c:idx val="2"/>
              <c:layout>
                <c:manualLayout>
                  <c:x val="4.1336552883012995E-3"/>
                  <c:y val="-4.8991470083570958E-2"/>
                </c:manualLayout>
              </c:layout>
              <c:showVal val="1"/>
            </c:dLbl>
            <c:dLbl>
              <c:idx val="3"/>
              <c:layout>
                <c:manualLayout>
                  <c:x val="4.1336552883012995E-3"/>
                  <c:y val="-4.1152834870199606E-2"/>
                </c:manualLayout>
              </c:layout>
              <c:showVal val="1"/>
            </c:dLbl>
            <c:dLbl>
              <c:idx val="4"/>
              <c:delete val="1"/>
            </c:dLbl>
            <c:dLbl>
              <c:idx val="5"/>
              <c:delete val="1"/>
            </c:dLbl>
            <c:txPr>
              <a:bodyPr/>
              <a:lstStyle/>
              <a:p>
                <a:pPr>
                  <a:defRPr sz="1600"/>
                </a:pPr>
                <a:endParaRPr lang="es-ES"/>
              </a:p>
            </c:txPr>
            <c:showVal val="1"/>
          </c:dLbls>
          <c:cat>
            <c:strRef>
              <c:f>Hoja1!$D$16:$D$21</c:f>
              <c:strCache>
                <c:ptCount val="6"/>
                <c:pt idx="0">
                  <c:v>ACADEMIA FEMS</c:v>
                </c:pt>
                <c:pt idx="1">
                  <c:v>ACADEMIA NON FEMS</c:v>
                </c:pt>
                <c:pt idx="2">
                  <c:v>INDUSTRY FEMS</c:v>
                </c:pt>
                <c:pt idx="3">
                  <c:v>INDUSTRY NON FEMS</c:v>
                </c:pt>
                <c:pt idx="4">
                  <c:v>STUDENTS</c:v>
                </c:pt>
                <c:pt idx="5">
                  <c:v>STUDENTS NON FEMS</c:v>
                </c:pt>
              </c:strCache>
            </c:strRef>
          </c:cat>
          <c:val>
            <c:numRef>
              <c:f>Hoja1!$G$16:$G$21</c:f>
              <c:numCache>
                <c:formatCode>General</c:formatCode>
                <c:ptCount val="6"/>
                <c:pt idx="0">
                  <c:v>11</c:v>
                </c:pt>
                <c:pt idx="1">
                  <c:v>95</c:v>
                </c:pt>
                <c:pt idx="2">
                  <c:v>2</c:v>
                </c:pt>
                <c:pt idx="3">
                  <c:v>8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hape val="box"/>
        <c:axId val="68643456"/>
        <c:axId val="69166976"/>
        <c:axId val="0"/>
      </c:bar3DChart>
      <c:catAx>
        <c:axId val="68643456"/>
        <c:scaling>
          <c:orientation val="minMax"/>
        </c:scaling>
        <c:axPos val="b"/>
        <c:tickLblPos val="nextTo"/>
        <c:txPr>
          <a:bodyPr/>
          <a:lstStyle/>
          <a:p>
            <a:pPr>
              <a:defRPr sz="1600"/>
            </a:pPr>
            <a:endParaRPr lang="es-ES"/>
          </a:p>
        </c:txPr>
        <c:crossAx val="69166976"/>
        <c:crosses val="autoZero"/>
        <c:auto val="1"/>
        <c:lblAlgn val="ctr"/>
        <c:lblOffset val="100"/>
      </c:catAx>
      <c:valAx>
        <c:axId val="69166976"/>
        <c:scaling>
          <c:orientation val="minMax"/>
        </c:scaling>
        <c:axPos val="l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es-ES"/>
          </a:p>
        </c:txPr>
        <c:crossAx val="6864345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50692045501888683"/>
          <c:y val="0.16969271932748214"/>
          <c:w val="0.12734580052493441"/>
          <c:h val="0.25115157480314959"/>
        </c:manualLayout>
      </c:layout>
      <c:txPr>
        <a:bodyPr/>
        <a:lstStyle/>
        <a:p>
          <a:pPr>
            <a:defRPr sz="2000"/>
          </a:pPr>
          <a:endParaRPr lang="es-ES"/>
        </a:p>
      </c:txPr>
    </c:legend>
    <c:plotVisOnly val="1"/>
  </c:chart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120" y="2982597"/>
            <a:ext cx="10881360" cy="205803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109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219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328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438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547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657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766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876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1160" y="384495"/>
            <a:ext cx="2880360" cy="819213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080" y="384495"/>
            <a:ext cx="8427720" cy="819213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239" y="6169662"/>
            <a:ext cx="10881360" cy="1906905"/>
          </a:xfrm>
        </p:spPr>
        <p:txBody>
          <a:bodyPr anchor="t"/>
          <a:lstStyle>
            <a:lvl1pPr algn="l">
              <a:defRPr sz="53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239" y="4069399"/>
            <a:ext cx="10881360" cy="2100262"/>
          </a:xfrm>
        </p:spPr>
        <p:txBody>
          <a:bodyPr anchor="b"/>
          <a:lstStyle>
            <a:lvl1pPr marL="0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1pPr>
            <a:lvl2pPr marL="610956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21913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32869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4382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54782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6573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7669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87651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0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7480" y="2240282"/>
            <a:ext cx="5654040" cy="6336348"/>
          </a:xfrm>
        </p:spPr>
        <p:txBody>
          <a:bodyPr/>
          <a:lstStyle>
            <a:lvl1pPr>
              <a:defRPr sz="3700"/>
            </a:lvl1pPr>
            <a:lvl2pPr>
              <a:defRPr sz="3200"/>
            </a:lvl2pPr>
            <a:lvl3pPr>
              <a:defRPr sz="2700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6" cy="89566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10956" indent="0">
              <a:buNone/>
              <a:defRPr sz="2700" b="1"/>
            </a:lvl2pPr>
            <a:lvl3pPr marL="1221913" indent="0">
              <a:buNone/>
              <a:defRPr sz="2400" b="1"/>
            </a:lvl3pPr>
            <a:lvl4pPr marL="1832869" indent="0">
              <a:buNone/>
              <a:defRPr sz="2100" b="1"/>
            </a:lvl4pPr>
            <a:lvl5pPr marL="2443825" indent="0">
              <a:buNone/>
              <a:defRPr sz="2100" b="1"/>
            </a:lvl5pPr>
            <a:lvl6pPr marL="3054782" indent="0">
              <a:buNone/>
              <a:defRPr sz="2100" b="1"/>
            </a:lvl6pPr>
            <a:lvl7pPr marL="3665738" indent="0">
              <a:buNone/>
              <a:defRPr sz="2100" b="1"/>
            </a:lvl7pPr>
            <a:lvl8pPr marL="4276695" indent="0">
              <a:buNone/>
              <a:defRPr sz="2100" b="1"/>
            </a:lvl8pPr>
            <a:lvl9pPr marL="4887651" indent="0">
              <a:buNone/>
              <a:defRPr sz="21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6" cy="553180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080" y="382270"/>
            <a:ext cx="4211639" cy="1626870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0" cy="8194358"/>
          </a:xfrm>
        </p:spPr>
        <p:txBody>
          <a:bodyPr/>
          <a:lstStyle>
            <a:lvl1pPr>
              <a:defRPr sz="4300"/>
            </a:lvl1pPr>
            <a:lvl2pPr>
              <a:defRPr sz="3700"/>
            </a:lvl2pPr>
            <a:lvl3pPr>
              <a:defRPr sz="3200"/>
            </a:lvl3pPr>
            <a:lvl4pPr>
              <a:defRPr sz="2700"/>
            </a:lvl4pPr>
            <a:lvl5pPr>
              <a:defRPr sz="2700"/>
            </a:lvl5pPr>
            <a:lvl6pPr>
              <a:defRPr sz="2700"/>
            </a:lvl6pPr>
            <a:lvl7pPr>
              <a:defRPr sz="2700"/>
            </a:lvl7pPr>
            <a:lvl8pPr>
              <a:defRPr sz="2700"/>
            </a:lvl8pPr>
            <a:lvl9pPr>
              <a:defRPr sz="27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080" y="2009142"/>
            <a:ext cx="4211639" cy="6567488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7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300"/>
            </a:lvl1pPr>
            <a:lvl2pPr marL="610956" indent="0">
              <a:buNone/>
              <a:defRPr sz="3700"/>
            </a:lvl2pPr>
            <a:lvl3pPr marL="1221913" indent="0">
              <a:buNone/>
              <a:defRPr sz="3200"/>
            </a:lvl3pPr>
            <a:lvl4pPr marL="1832869" indent="0">
              <a:buNone/>
              <a:defRPr sz="2700"/>
            </a:lvl4pPr>
            <a:lvl5pPr marL="2443825" indent="0">
              <a:buNone/>
              <a:defRPr sz="2700"/>
            </a:lvl5pPr>
            <a:lvl6pPr marL="3054782" indent="0">
              <a:buNone/>
              <a:defRPr sz="2700"/>
            </a:lvl6pPr>
            <a:lvl7pPr marL="3665738" indent="0">
              <a:buNone/>
              <a:defRPr sz="2700"/>
            </a:lvl7pPr>
            <a:lvl8pPr marL="4276695" indent="0">
              <a:buNone/>
              <a:defRPr sz="2700"/>
            </a:lvl8pPr>
            <a:lvl9pPr marL="4887651" indent="0">
              <a:buNone/>
              <a:defRPr sz="27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1900"/>
            </a:lvl1pPr>
            <a:lvl2pPr marL="610956" indent="0">
              <a:buNone/>
              <a:defRPr sz="1600"/>
            </a:lvl2pPr>
            <a:lvl3pPr marL="1221913" indent="0">
              <a:buNone/>
              <a:defRPr sz="1300"/>
            </a:lvl3pPr>
            <a:lvl4pPr marL="1832869" indent="0">
              <a:buNone/>
              <a:defRPr sz="1200"/>
            </a:lvl4pPr>
            <a:lvl5pPr marL="2443825" indent="0">
              <a:buNone/>
              <a:defRPr sz="1200"/>
            </a:lvl5pPr>
            <a:lvl6pPr marL="3054782" indent="0">
              <a:buNone/>
              <a:defRPr sz="1200"/>
            </a:lvl6pPr>
            <a:lvl7pPr marL="3665738" indent="0">
              <a:buNone/>
              <a:defRPr sz="1200"/>
            </a:lvl7pPr>
            <a:lvl8pPr marL="4276695" indent="0">
              <a:buNone/>
              <a:defRPr sz="1200"/>
            </a:lvl8pPr>
            <a:lvl9pPr marL="4887651" indent="0">
              <a:buNone/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  <a:prstGeom prst="rect">
            <a:avLst/>
          </a:prstGeom>
        </p:spPr>
        <p:txBody>
          <a:bodyPr vert="horz" lIns="122191" tIns="61096" rIns="122191" bIns="61096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080" y="2240282"/>
            <a:ext cx="11521440" cy="6336348"/>
          </a:xfrm>
          <a:prstGeom prst="rect">
            <a:avLst/>
          </a:prstGeom>
        </p:spPr>
        <p:txBody>
          <a:bodyPr vert="horz" lIns="122191" tIns="61096" rIns="122191" bIns="61096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0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9C731C-08B9-4F65-9890-61F053DCF0CB}" type="datetimeFigureOut">
              <a:rPr lang="es-ES" smtClean="0"/>
              <a:t>10/08/2013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3880" y="8898892"/>
            <a:ext cx="40538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4480" y="8898892"/>
            <a:ext cx="2987040" cy="511175"/>
          </a:xfrm>
          <a:prstGeom prst="rect">
            <a:avLst/>
          </a:prstGeom>
        </p:spPr>
        <p:txBody>
          <a:bodyPr vert="horz" lIns="122191" tIns="61096" rIns="122191" bIns="61096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7A9FC-9AA6-4D71-AAF1-ED1AE34F53F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221913" rtl="0" eaLnBrk="1" latinLnBrk="0" hangingPunct="1">
        <a:spcBef>
          <a:spcPct val="0"/>
        </a:spcBef>
        <a:buNone/>
        <a:defRPr sz="5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8217" indent="-458217" algn="l" defTabSz="1221913" rtl="0" eaLnBrk="1" latinLnBrk="0" hangingPunct="1">
        <a:spcBef>
          <a:spcPct val="20000"/>
        </a:spcBef>
        <a:buFont typeface="Arial" pitchFamily="34" charset="0"/>
        <a:buChar char="•"/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992804" indent="-381848" algn="l" defTabSz="1221913" rtl="0" eaLnBrk="1" latinLnBrk="0" hangingPunct="1">
        <a:spcBef>
          <a:spcPct val="20000"/>
        </a:spcBef>
        <a:buFont typeface="Arial" pitchFamily="34" charset="0"/>
        <a:buChar char="–"/>
        <a:defRPr sz="3700" kern="1200">
          <a:solidFill>
            <a:schemeClr val="tx1"/>
          </a:solidFill>
          <a:latin typeface="+mn-lt"/>
          <a:ea typeface="+mn-ea"/>
          <a:cs typeface="+mn-cs"/>
        </a:defRPr>
      </a:lvl2pPr>
      <a:lvl3pPr marL="1527391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8347" indent="-305478" algn="l" defTabSz="1221913" rtl="0" eaLnBrk="1" latinLnBrk="0" hangingPunct="1">
        <a:spcBef>
          <a:spcPct val="20000"/>
        </a:spcBef>
        <a:buFont typeface="Arial" pitchFamily="34" charset="0"/>
        <a:buChar char="–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9304" indent="-305478" algn="l" defTabSz="1221913" rtl="0" eaLnBrk="1" latinLnBrk="0" hangingPunct="1">
        <a:spcBef>
          <a:spcPct val="20000"/>
        </a:spcBef>
        <a:buFont typeface="Arial" pitchFamily="34" charset="0"/>
        <a:buChar char="»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360260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71216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82173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93129" indent="-305478" algn="l" defTabSz="1221913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10956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21913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32869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4382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54782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65738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76695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87651" algn="l" defTabSz="1221913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2 Gráfico"/>
          <p:cNvGraphicFramePr/>
          <p:nvPr/>
        </p:nvGraphicFramePr>
        <p:xfrm>
          <a:off x="838174" y="2508334"/>
          <a:ext cx="11125252" cy="4584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392688" y="1704256"/>
            <a:ext cx="59640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FROM CORRESPONDING AUTHORS IN MARCH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1 Gráfico"/>
          <p:cNvGraphicFramePr/>
          <p:nvPr/>
        </p:nvGraphicFramePr>
        <p:xfrm>
          <a:off x="784175" y="1128192"/>
          <a:ext cx="11521281" cy="66967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5392688" y="1704256"/>
            <a:ext cx="5275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FROM REGISTERED PEOPLE IN JULY 31ST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4 Gráfico"/>
          <p:cNvGraphicFramePr/>
          <p:nvPr/>
        </p:nvGraphicFramePr>
        <p:xfrm>
          <a:off x="424135" y="840160"/>
          <a:ext cx="11377265" cy="74168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" name="6 Gráfico"/>
          <p:cNvGraphicFramePr/>
          <p:nvPr/>
        </p:nvGraphicFramePr>
        <p:xfrm>
          <a:off x="1288232" y="1992288"/>
          <a:ext cx="5544616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3 CuadroTexto"/>
          <p:cNvSpPr txBox="1"/>
          <p:nvPr/>
        </p:nvSpPr>
        <p:spPr>
          <a:xfrm>
            <a:off x="4888632" y="264096"/>
            <a:ext cx="5275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FROM REGISTERED PEOPLE IN JULY 31ST 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Gráfico"/>
          <p:cNvGraphicFramePr/>
          <p:nvPr/>
        </p:nvGraphicFramePr>
        <p:xfrm>
          <a:off x="1720280" y="2064296"/>
          <a:ext cx="9217024" cy="6480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2 CuadroTexto"/>
          <p:cNvSpPr txBox="1"/>
          <p:nvPr/>
        </p:nvSpPr>
        <p:spPr>
          <a:xfrm>
            <a:off x="5896744" y="1056184"/>
            <a:ext cx="52751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FROM REGISTERED PEOPLE IN JULY 31ST </a:t>
            </a:r>
            <a:endParaRPr lang="es-E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</TotalTime>
  <Words>25</Words>
  <Application>Microsoft Office PowerPoint</Application>
  <PresentationFormat>Papel A3 (297 x 420 mm)</PresentationFormat>
  <Paragraphs>6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Tema de Office</vt:lpstr>
      <vt:lpstr>Diapositiva 1</vt:lpstr>
      <vt:lpstr>Diapositiva 2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FSF-NET</dc:creator>
  <cp:lastModifiedBy>FSF-NET</cp:lastModifiedBy>
  <cp:revision>4</cp:revision>
  <dcterms:created xsi:type="dcterms:W3CDTF">2013-08-10T19:11:29Z</dcterms:created>
  <dcterms:modified xsi:type="dcterms:W3CDTF">2013-08-10T19:48:15Z</dcterms:modified>
</cp:coreProperties>
</file>