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96" r:id="rId2"/>
    <p:sldId id="293" r:id="rId3"/>
    <p:sldId id="256" r:id="rId4"/>
    <p:sldId id="282" r:id="rId5"/>
    <p:sldId id="271" r:id="rId6"/>
    <p:sldId id="258" r:id="rId7"/>
    <p:sldId id="272" r:id="rId8"/>
    <p:sldId id="283" r:id="rId9"/>
    <p:sldId id="260" r:id="rId10"/>
    <p:sldId id="284" r:id="rId11"/>
    <p:sldId id="285" r:id="rId12"/>
    <p:sldId id="262" r:id="rId13"/>
    <p:sldId id="286" r:id="rId14"/>
    <p:sldId id="287" r:id="rId15"/>
    <p:sldId id="264" r:id="rId16"/>
    <p:sldId id="278" r:id="rId17"/>
    <p:sldId id="279" r:id="rId18"/>
    <p:sldId id="266" r:id="rId19"/>
    <p:sldId id="280" r:id="rId20"/>
    <p:sldId id="281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32" y="10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nuso\eventos_organizados\euromat2013\sevilla2013\GRAFICOS\Programa%20a%2030072013_Estad&#237;sticas%20Paloma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nuso\eventos_organizados\euromat2013\sevilla2013\GRAFICOS\Programa%20a%2030072013_Estad&#237;sticas%20Palom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nuso\eventos_organizados\euromat2013\sevilla2013\GRAFICOS\Programa%20a%2030072013_Estad&#237;sticas%20Paloma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nuso\eventos_organizados\euromat2013\sevilla2013\GRAFICOS\Programa%20a%2030072013_Estad&#237;sticas%20Paloma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nuso\eventos_organizados\euromat2013\sevilla2013\GRAFICOS\Programa%20a%2030072013_Estad&#237;sticas%20Palom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nuso\eventos_organizados\euromat2013\sevilla2013\GRAFICOS\Programa%20a%2030072013_Estad&#237;sticas%20Palom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nuso\eventos_organizados\euromat2013\sevilla2013\GRAFICOS\Programa%20a%2030072013_Estad&#237;sticas%20Palom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nuso\eventos_organizados\euromat2013\sevilla2013\GRAFICOS\Programa%20a%2030072013_Estad&#237;sticas%20Palom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nuso\eventos_organizados\euromat2013\sevilla2013\GRAFICOS\Programa%20a%2030072013_Estad&#237;sticas%20Palom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nuso\eventos_organizados\euromat2013\sevilla2013\GRAFICOS\Programa%20a%2030072013_Estad&#237;sticas%20Palom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nuso\eventos_organizados\euromat2013\sevilla2013\GRAFICOS\Programa%20a%2030072013_Estad&#237;sticas%20Palom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nuso\eventos_organizados\euromat2013\sevilla2013\GRAFICOS\Programa%20a%2030072013_Estad&#237;sticas%20Palom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nuso\eventos_organizados\euromat2013\sevilla2013\GRAFICOS\Programa%20a%2030072013_Estad&#237;sticas%20Palom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Hoja3!$J$1</c:f>
              <c:strCache>
                <c:ptCount val="1"/>
                <c:pt idx="0">
                  <c:v>total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s-ES"/>
              </a:p>
            </c:txPr>
            <c:showVal val="1"/>
          </c:dLbls>
          <c:cat>
            <c:strRef>
              <c:f>Hoja3!$I$2:$I$8</c:f>
              <c:strCache>
                <c:ptCount val="7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</c:strCache>
            </c:strRef>
          </c:cat>
          <c:val>
            <c:numRef>
              <c:f>Hoja3!$J$2:$J$8</c:f>
              <c:numCache>
                <c:formatCode>General</c:formatCode>
                <c:ptCount val="7"/>
                <c:pt idx="0">
                  <c:v>404</c:v>
                </c:pt>
                <c:pt idx="1">
                  <c:v>471</c:v>
                </c:pt>
                <c:pt idx="2">
                  <c:v>522</c:v>
                </c:pt>
                <c:pt idx="3">
                  <c:v>480</c:v>
                </c:pt>
                <c:pt idx="4">
                  <c:v>254</c:v>
                </c:pt>
                <c:pt idx="5">
                  <c:v>163</c:v>
                </c:pt>
                <c:pt idx="6">
                  <c:v>14</c:v>
                </c:pt>
              </c:numCache>
            </c:numRef>
          </c:val>
        </c:ser>
        <c:ser>
          <c:idx val="2"/>
          <c:order val="1"/>
          <c:tx>
            <c:strRef>
              <c:f>Hoja3!$L$1</c:f>
              <c:strCache>
                <c:ptCount val="1"/>
                <c:pt idx="0">
                  <c:v>oral</c:v>
                </c:pt>
              </c:strCache>
            </c:strRef>
          </c:tx>
          <c:cat>
            <c:strRef>
              <c:f>Hoja3!$I$2:$I$8</c:f>
              <c:strCache>
                <c:ptCount val="7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</c:strCache>
            </c:strRef>
          </c:cat>
          <c:val>
            <c:numRef>
              <c:f>Hoja3!$L$2:$L$8</c:f>
              <c:numCache>
                <c:formatCode>General</c:formatCode>
                <c:ptCount val="7"/>
                <c:pt idx="0">
                  <c:v>227</c:v>
                </c:pt>
                <c:pt idx="1">
                  <c:v>277</c:v>
                </c:pt>
                <c:pt idx="2">
                  <c:v>309</c:v>
                </c:pt>
                <c:pt idx="3">
                  <c:v>288</c:v>
                </c:pt>
                <c:pt idx="4">
                  <c:v>162</c:v>
                </c:pt>
                <c:pt idx="5">
                  <c:v>98</c:v>
                </c:pt>
                <c:pt idx="6">
                  <c:v>13</c:v>
                </c:pt>
              </c:numCache>
            </c:numRef>
          </c:val>
        </c:ser>
        <c:ser>
          <c:idx val="1"/>
          <c:order val="2"/>
          <c:tx>
            <c:strRef>
              <c:f>Hoja3!$K$1</c:f>
              <c:strCache>
                <c:ptCount val="1"/>
                <c:pt idx="0">
                  <c:v>poster</c:v>
                </c:pt>
              </c:strCache>
            </c:strRef>
          </c:tx>
          <c:cat>
            <c:strRef>
              <c:f>Hoja3!$I$2:$I$8</c:f>
              <c:strCache>
                <c:ptCount val="7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</c:strCache>
            </c:strRef>
          </c:cat>
          <c:val>
            <c:numRef>
              <c:f>Hoja3!$K$2:$K$8</c:f>
              <c:numCache>
                <c:formatCode>General</c:formatCode>
                <c:ptCount val="7"/>
                <c:pt idx="0">
                  <c:v>177</c:v>
                </c:pt>
                <c:pt idx="1">
                  <c:v>194</c:v>
                </c:pt>
                <c:pt idx="2">
                  <c:v>213</c:v>
                </c:pt>
                <c:pt idx="3">
                  <c:v>192</c:v>
                </c:pt>
                <c:pt idx="4">
                  <c:v>92</c:v>
                </c:pt>
                <c:pt idx="5">
                  <c:v>65</c:v>
                </c:pt>
                <c:pt idx="6">
                  <c:v>1</c:v>
                </c:pt>
              </c:numCache>
            </c:numRef>
          </c:val>
        </c:ser>
        <c:shape val="box"/>
        <c:axId val="125803136"/>
        <c:axId val="127619456"/>
        <c:axId val="0"/>
      </c:bar3DChart>
      <c:catAx>
        <c:axId val="1258031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Area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27619456"/>
        <c:crosses val="autoZero"/>
        <c:auto val="1"/>
        <c:lblAlgn val="ctr"/>
        <c:lblOffset val="100"/>
      </c:catAx>
      <c:valAx>
        <c:axId val="12761945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s-ES" sz="1600"/>
                  <a:t>NUMBER</a:t>
                </a:r>
                <a:r>
                  <a:rPr lang="es-ES" sz="1600" baseline="0"/>
                  <a:t> OF CONTRIBUTIONS</a:t>
                </a:r>
                <a:endParaRPr lang="es-ES" sz="160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258031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59032184083778"/>
          <c:y val="0.14070115173280412"/>
          <c:w val="0.16630288204265725"/>
          <c:h val="0.20490553411701745"/>
        </c:manualLayout>
      </c:layout>
      <c:txPr>
        <a:bodyPr/>
        <a:lstStyle/>
        <a:p>
          <a:pPr>
            <a:defRPr sz="1400"/>
          </a:pPr>
          <a:endParaRPr lang="es-ES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Hoja3!$F$1</c:f>
              <c:strCache>
                <c:ptCount val="1"/>
                <c:pt idx="0">
                  <c:v>total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s-ES"/>
              </a:p>
            </c:txPr>
            <c:showVal val="1"/>
          </c:dLbls>
          <c:cat>
            <c:strRef>
              <c:f>Hoja3!$E$17:$E$20</c:f>
              <c:strCache>
                <c:ptCount val="4"/>
                <c:pt idx="0">
                  <c:v>E1</c:v>
                </c:pt>
                <c:pt idx="1">
                  <c:v>E2</c:v>
                </c:pt>
                <c:pt idx="2">
                  <c:v>E3</c:v>
                </c:pt>
                <c:pt idx="3">
                  <c:v>E4</c:v>
                </c:pt>
              </c:strCache>
            </c:strRef>
          </c:cat>
          <c:val>
            <c:numRef>
              <c:f>Hoja3!$F$17:$F$20</c:f>
              <c:numCache>
                <c:formatCode>General</c:formatCode>
                <c:ptCount val="4"/>
                <c:pt idx="0">
                  <c:v>121</c:v>
                </c:pt>
                <c:pt idx="1">
                  <c:v>39</c:v>
                </c:pt>
                <c:pt idx="2">
                  <c:v>60</c:v>
                </c:pt>
                <c:pt idx="3">
                  <c:v>34</c:v>
                </c:pt>
              </c:numCache>
            </c:numRef>
          </c:val>
        </c:ser>
        <c:ser>
          <c:idx val="1"/>
          <c:order val="1"/>
          <c:tx>
            <c:strRef>
              <c:f>Hoja3!$G$1</c:f>
              <c:strCache>
                <c:ptCount val="1"/>
                <c:pt idx="0">
                  <c:v>posters</c:v>
                </c:pt>
              </c:strCache>
            </c:strRef>
          </c:tx>
          <c:cat>
            <c:strRef>
              <c:f>Hoja3!$E$17:$E$20</c:f>
              <c:strCache>
                <c:ptCount val="4"/>
                <c:pt idx="0">
                  <c:v>E1</c:v>
                </c:pt>
                <c:pt idx="1">
                  <c:v>E2</c:v>
                </c:pt>
                <c:pt idx="2">
                  <c:v>E3</c:v>
                </c:pt>
                <c:pt idx="3">
                  <c:v>E4</c:v>
                </c:pt>
              </c:strCache>
            </c:strRef>
          </c:cat>
          <c:val>
            <c:numRef>
              <c:f>Hoja3!$G$17:$G$20</c:f>
              <c:numCache>
                <c:formatCode>General</c:formatCode>
                <c:ptCount val="4"/>
                <c:pt idx="0">
                  <c:v>50</c:v>
                </c:pt>
                <c:pt idx="1">
                  <c:v>7</c:v>
                </c:pt>
                <c:pt idx="2">
                  <c:v>21</c:v>
                </c:pt>
                <c:pt idx="3">
                  <c:v>14</c:v>
                </c:pt>
              </c:numCache>
            </c:numRef>
          </c:val>
        </c:ser>
        <c:ser>
          <c:idx val="2"/>
          <c:order val="2"/>
          <c:tx>
            <c:strRef>
              <c:f>Hoja3!$H$1</c:f>
              <c:strCache>
                <c:ptCount val="1"/>
                <c:pt idx="0">
                  <c:v>oral</c:v>
                </c:pt>
              </c:strCache>
            </c:strRef>
          </c:tx>
          <c:cat>
            <c:strRef>
              <c:f>Hoja3!$E$17:$E$20</c:f>
              <c:strCache>
                <c:ptCount val="4"/>
                <c:pt idx="0">
                  <c:v>E1</c:v>
                </c:pt>
                <c:pt idx="1">
                  <c:v>E2</c:v>
                </c:pt>
                <c:pt idx="2">
                  <c:v>E3</c:v>
                </c:pt>
                <c:pt idx="3">
                  <c:v>E4</c:v>
                </c:pt>
              </c:strCache>
            </c:strRef>
          </c:cat>
          <c:val>
            <c:numRef>
              <c:f>Hoja3!$H$17:$H$20</c:f>
              <c:numCache>
                <c:formatCode>General</c:formatCode>
                <c:ptCount val="4"/>
                <c:pt idx="0">
                  <c:v>71</c:v>
                </c:pt>
                <c:pt idx="1">
                  <c:v>32</c:v>
                </c:pt>
                <c:pt idx="2">
                  <c:v>39</c:v>
                </c:pt>
                <c:pt idx="3">
                  <c:v>20</c:v>
                </c:pt>
              </c:numCache>
            </c:numRef>
          </c:val>
        </c:ser>
        <c:shape val="box"/>
        <c:axId val="60230272"/>
        <c:axId val="60248832"/>
        <c:axId val="0"/>
      </c:bar3DChart>
      <c:catAx>
        <c:axId val="602302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s-ES" sz="1400" dirty="0" smtClean="0"/>
                  <a:t>TOPIC</a:t>
                </a:r>
                <a:endParaRPr lang="es-ES" sz="1400" dirty="0"/>
              </a:p>
            </c:rich>
          </c:tx>
          <c:layout/>
        </c:title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60248832"/>
        <c:crosses val="autoZero"/>
        <c:auto val="1"/>
        <c:lblAlgn val="ctr"/>
        <c:lblOffset val="100"/>
      </c:catAx>
      <c:valAx>
        <c:axId val="6024883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s-ES" sz="1400" dirty="0" smtClean="0"/>
                  <a:t>NUMBER OF CONTRIBUTIONS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602302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359663391698631"/>
          <c:y val="0.1511789785914199"/>
          <c:w val="0.10492466245888828"/>
          <c:h val="0.16611795797422821"/>
        </c:manualLayout>
      </c:layout>
      <c:txPr>
        <a:bodyPr/>
        <a:lstStyle/>
        <a:p>
          <a:pPr>
            <a:defRPr sz="1400"/>
          </a:pPr>
          <a:endParaRPr lang="es-ES"/>
        </a:p>
      </c:txPr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Hoja3!$B$1</c:f>
              <c:strCache>
                <c:ptCount val="1"/>
                <c:pt idx="0">
                  <c:v>total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s-ES"/>
              </a:p>
            </c:txPr>
            <c:showVal val="1"/>
          </c:dLbls>
          <c:cat>
            <c:strRef>
              <c:f>Hoja3!$A$46:$A$51</c:f>
              <c:strCache>
                <c:ptCount val="6"/>
                <c:pt idx="0">
                  <c:v>E1II</c:v>
                </c:pt>
                <c:pt idx="1">
                  <c:v>E1III</c:v>
                </c:pt>
                <c:pt idx="2">
                  <c:v>E2I</c:v>
                </c:pt>
                <c:pt idx="3">
                  <c:v>E3I</c:v>
                </c:pt>
                <c:pt idx="4">
                  <c:v>E3IV</c:v>
                </c:pt>
                <c:pt idx="5">
                  <c:v>E4I</c:v>
                </c:pt>
              </c:strCache>
            </c:strRef>
          </c:cat>
          <c:val>
            <c:numRef>
              <c:f>Hoja3!$B$46:$B$51</c:f>
              <c:numCache>
                <c:formatCode>General</c:formatCode>
                <c:ptCount val="6"/>
                <c:pt idx="0">
                  <c:v>55</c:v>
                </c:pt>
                <c:pt idx="1">
                  <c:v>66</c:v>
                </c:pt>
                <c:pt idx="2">
                  <c:v>39</c:v>
                </c:pt>
                <c:pt idx="3">
                  <c:v>21</c:v>
                </c:pt>
                <c:pt idx="4">
                  <c:v>39</c:v>
                </c:pt>
                <c:pt idx="5">
                  <c:v>34</c:v>
                </c:pt>
              </c:numCache>
            </c:numRef>
          </c:val>
        </c:ser>
        <c:ser>
          <c:idx val="1"/>
          <c:order val="1"/>
          <c:tx>
            <c:strRef>
              <c:f>Hoja3!$C$1</c:f>
              <c:strCache>
                <c:ptCount val="1"/>
                <c:pt idx="0">
                  <c:v>posters</c:v>
                </c:pt>
              </c:strCache>
            </c:strRef>
          </c:tx>
          <c:cat>
            <c:strRef>
              <c:f>Hoja3!$A$46:$A$51</c:f>
              <c:strCache>
                <c:ptCount val="6"/>
                <c:pt idx="0">
                  <c:v>E1II</c:v>
                </c:pt>
                <c:pt idx="1">
                  <c:v>E1III</c:v>
                </c:pt>
                <c:pt idx="2">
                  <c:v>E2I</c:v>
                </c:pt>
                <c:pt idx="3">
                  <c:v>E3I</c:v>
                </c:pt>
                <c:pt idx="4">
                  <c:v>E3IV</c:v>
                </c:pt>
                <c:pt idx="5">
                  <c:v>E4I</c:v>
                </c:pt>
              </c:strCache>
            </c:strRef>
          </c:cat>
          <c:val>
            <c:numRef>
              <c:f>Hoja3!$C$46:$C$51</c:f>
              <c:numCache>
                <c:formatCode>General</c:formatCode>
                <c:ptCount val="6"/>
                <c:pt idx="0">
                  <c:v>23</c:v>
                </c:pt>
                <c:pt idx="1">
                  <c:v>27</c:v>
                </c:pt>
                <c:pt idx="2">
                  <c:v>7</c:v>
                </c:pt>
                <c:pt idx="3">
                  <c:v>6</c:v>
                </c:pt>
                <c:pt idx="4">
                  <c:v>15</c:v>
                </c:pt>
                <c:pt idx="5">
                  <c:v>14</c:v>
                </c:pt>
              </c:numCache>
            </c:numRef>
          </c:val>
        </c:ser>
        <c:ser>
          <c:idx val="2"/>
          <c:order val="2"/>
          <c:tx>
            <c:strRef>
              <c:f>Hoja3!$D$1</c:f>
              <c:strCache>
                <c:ptCount val="1"/>
                <c:pt idx="0">
                  <c:v>orales</c:v>
                </c:pt>
              </c:strCache>
            </c:strRef>
          </c:tx>
          <c:cat>
            <c:strRef>
              <c:f>Hoja3!$A$46:$A$51</c:f>
              <c:strCache>
                <c:ptCount val="6"/>
                <c:pt idx="0">
                  <c:v>E1II</c:v>
                </c:pt>
                <c:pt idx="1">
                  <c:v>E1III</c:v>
                </c:pt>
                <c:pt idx="2">
                  <c:v>E2I</c:v>
                </c:pt>
                <c:pt idx="3">
                  <c:v>E3I</c:v>
                </c:pt>
                <c:pt idx="4">
                  <c:v>E3IV</c:v>
                </c:pt>
                <c:pt idx="5">
                  <c:v>E4I</c:v>
                </c:pt>
              </c:strCache>
            </c:strRef>
          </c:cat>
          <c:val>
            <c:numRef>
              <c:f>Hoja3!$D$46:$D$51</c:f>
              <c:numCache>
                <c:formatCode>General</c:formatCode>
                <c:ptCount val="6"/>
                <c:pt idx="0">
                  <c:v>32</c:v>
                </c:pt>
                <c:pt idx="1">
                  <c:v>39</c:v>
                </c:pt>
                <c:pt idx="2">
                  <c:v>32</c:v>
                </c:pt>
                <c:pt idx="3">
                  <c:v>15</c:v>
                </c:pt>
                <c:pt idx="4">
                  <c:v>24</c:v>
                </c:pt>
                <c:pt idx="5">
                  <c:v>20</c:v>
                </c:pt>
              </c:numCache>
            </c:numRef>
          </c:val>
        </c:ser>
        <c:shape val="box"/>
        <c:axId val="60331520"/>
        <c:axId val="60333056"/>
        <c:axId val="0"/>
      </c:bar3DChart>
      <c:catAx>
        <c:axId val="603315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s-ES" sz="1400" dirty="0" smtClean="0"/>
                  <a:t>SYMPOSIA</a:t>
                </a:r>
                <a:endParaRPr lang="es-ES" sz="1400" dirty="0"/>
              </a:p>
            </c:rich>
          </c:tx>
          <c:layout/>
        </c:title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60333056"/>
        <c:crosses val="autoZero"/>
        <c:auto val="1"/>
        <c:lblAlgn val="ctr"/>
        <c:lblOffset val="100"/>
      </c:catAx>
      <c:valAx>
        <c:axId val="6033305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s-ES" sz="1400" dirty="0" smtClean="0"/>
                  <a:t>NUMBER OF CONTRIBUTIONS</a:t>
                </a:r>
                <a:endParaRPr lang="es-ES" sz="14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60331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295548821215318"/>
          <c:y val="0.1977019388418122"/>
          <c:w val="0.16392673237110197"/>
          <c:h val="0.14496684711799698"/>
        </c:manualLayout>
      </c:layout>
      <c:txPr>
        <a:bodyPr/>
        <a:lstStyle/>
        <a:p>
          <a:pPr>
            <a:defRPr sz="1400"/>
          </a:pPr>
          <a:endParaRPr lang="es-ES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Hoja3!$F$1</c:f>
              <c:strCache>
                <c:ptCount val="1"/>
                <c:pt idx="0">
                  <c:v>total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s-ES"/>
              </a:p>
            </c:txPr>
            <c:showVal val="1"/>
          </c:dLbls>
          <c:cat>
            <c:strRef>
              <c:f>Hoja3!$E$21:$E$23</c:f>
              <c:strCache>
                <c:ptCount val="3"/>
                <c:pt idx="0">
                  <c:v>F1</c:v>
                </c:pt>
                <c:pt idx="1">
                  <c:v>F2</c:v>
                </c:pt>
                <c:pt idx="2">
                  <c:v>F3</c:v>
                </c:pt>
              </c:strCache>
            </c:strRef>
          </c:cat>
          <c:val>
            <c:numRef>
              <c:f>Hoja3!$F$21:$F$23</c:f>
              <c:numCache>
                <c:formatCode>General</c:formatCode>
                <c:ptCount val="3"/>
                <c:pt idx="0">
                  <c:v>87</c:v>
                </c:pt>
                <c:pt idx="1">
                  <c:v>53</c:v>
                </c:pt>
                <c:pt idx="2">
                  <c:v>23</c:v>
                </c:pt>
              </c:numCache>
            </c:numRef>
          </c:val>
        </c:ser>
        <c:ser>
          <c:idx val="1"/>
          <c:order val="1"/>
          <c:tx>
            <c:strRef>
              <c:f>Hoja3!$G$1</c:f>
              <c:strCache>
                <c:ptCount val="1"/>
                <c:pt idx="0">
                  <c:v>posters</c:v>
                </c:pt>
              </c:strCache>
            </c:strRef>
          </c:tx>
          <c:cat>
            <c:strRef>
              <c:f>Hoja3!$E$21:$E$23</c:f>
              <c:strCache>
                <c:ptCount val="3"/>
                <c:pt idx="0">
                  <c:v>F1</c:v>
                </c:pt>
                <c:pt idx="1">
                  <c:v>F2</c:v>
                </c:pt>
                <c:pt idx="2">
                  <c:v>F3</c:v>
                </c:pt>
              </c:strCache>
            </c:strRef>
          </c:cat>
          <c:val>
            <c:numRef>
              <c:f>Hoja3!$G$21:$G$23</c:f>
              <c:numCache>
                <c:formatCode>General</c:formatCode>
                <c:ptCount val="3"/>
                <c:pt idx="0">
                  <c:v>38</c:v>
                </c:pt>
                <c:pt idx="1">
                  <c:v>23</c:v>
                </c:pt>
                <c:pt idx="2">
                  <c:v>4</c:v>
                </c:pt>
              </c:numCache>
            </c:numRef>
          </c:val>
        </c:ser>
        <c:ser>
          <c:idx val="2"/>
          <c:order val="2"/>
          <c:tx>
            <c:strRef>
              <c:f>Hoja3!$H$1</c:f>
              <c:strCache>
                <c:ptCount val="1"/>
                <c:pt idx="0">
                  <c:v>oral</c:v>
                </c:pt>
              </c:strCache>
            </c:strRef>
          </c:tx>
          <c:cat>
            <c:strRef>
              <c:f>Hoja3!$E$21:$E$23</c:f>
              <c:strCache>
                <c:ptCount val="3"/>
                <c:pt idx="0">
                  <c:v>F1</c:v>
                </c:pt>
                <c:pt idx="1">
                  <c:v>F2</c:v>
                </c:pt>
                <c:pt idx="2">
                  <c:v>F3</c:v>
                </c:pt>
              </c:strCache>
            </c:strRef>
          </c:cat>
          <c:val>
            <c:numRef>
              <c:f>Hoja3!$H$21:$H$23</c:f>
              <c:numCache>
                <c:formatCode>General</c:formatCode>
                <c:ptCount val="3"/>
                <c:pt idx="0">
                  <c:v>49</c:v>
                </c:pt>
                <c:pt idx="1">
                  <c:v>30</c:v>
                </c:pt>
                <c:pt idx="2">
                  <c:v>19</c:v>
                </c:pt>
              </c:numCache>
            </c:numRef>
          </c:val>
        </c:ser>
        <c:shape val="box"/>
        <c:axId val="61094144"/>
        <c:axId val="61100416"/>
        <c:axId val="0"/>
      </c:bar3DChart>
      <c:catAx>
        <c:axId val="610941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s-ES" sz="1400" dirty="0" smtClean="0"/>
                  <a:t>TOPIC</a:t>
                </a:r>
                <a:endParaRPr lang="es-ES" sz="1400" dirty="0"/>
              </a:p>
            </c:rich>
          </c:tx>
          <c:layout/>
        </c:title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61100416"/>
        <c:crosses val="autoZero"/>
        <c:auto val="1"/>
        <c:lblAlgn val="ctr"/>
        <c:lblOffset val="100"/>
      </c:catAx>
      <c:valAx>
        <c:axId val="6110041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s-ES" sz="1400" dirty="0" smtClean="0"/>
                  <a:t>NUMBER OF CONTRIBUTIONS</a:t>
                </a:r>
                <a:endParaRPr lang="es-ES" sz="14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610941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677656186349664"/>
          <c:y val="0.11509741176299171"/>
          <c:w val="0.1746927810490192"/>
          <c:h val="0.19732757380327495"/>
        </c:manualLayout>
      </c:layout>
      <c:txPr>
        <a:bodyPr/>
        <a:lstStyle/>
        <a:p>
          <a:pPr>
            <a:defRPr sz="1400"/>
          </a:pPr>
          <a:endParaRPr lang="es-ES"/>
        </a:p>
      </c:txPr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Hoja3!$B$1</c:f>
              <c:strCache>
                <c:ptCount val="1"/>
                <c:pt idx="0">
                  <c:v>total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s-ES"/>
              </a:p>
            </c:txPr>
            <c:showVal val="1"/>
          </c:dLbls>
          <c:cat>
            <c:strRef>
              <c:f>Hoja3!$A$52:$A$55</c:f>
              <c:strCache>
                <c:ptCount val="4"/>
                <c:pt idx="0">
                  <c:v>F1I</c:v>
                </c:pt>
                <c:pt idx="1">
                  <c:v>F1II</c:v>
                </c:pt>
                <c:pt idx="2">
                  <c:v>F2I</c:v>
                </c:pt>
                <c:pt idx="3">
                  <c:v>F3I</c:v>
                </c:pt>
              </c:strCache>
            </c:strRef>
          </c:cat>
          <c:val>
            <c:numRef>
              <c:f>Hoja3!$B$52:$B$55</c:f>
              <c:numCache>
                <c:formatCode>General</c:formatCode>
                <c:ptCount val="4"/>
                <c:pt idx="0">
                  <c:v>64</c:v>
                </c:pt>
                <c:pt idx="1">
                  <c:v>23</c:v>
                </c:pt>
                <c:pt idx="2">
                  <c:v>53</c:v>
                </c:pt>
                <c:pt idx="3">
                  <c:v>23</c:v>
                </c:pt>
              </c:numCache>
            </c:numRef>
          </c:val>
        </c:ser>
        <c:ser>
          <c:idx val="1"/>
          <c:order val="1"/>
          <c:tx>
            <c:strRef>
              <c:f>Hoja3!$C$1</c:f>
              <c:strCache>
                <c:ptCount val="1"/>
                <c:pt idx="0">
                  <c:v>posters</c:v>
                </c:pt>
              </c:strCache>
            </c:strRef>
          </c:tx>
          <c:cat>
            <c:strRef>
              <c:f>Hoja3!$A$52:$A$55</c:f>
              <c:strCache>
                <c:ptCount val="4"/>
                <c:pt idx="0">
                  <c:v>F1I</c:v>
                </c:pt>
                <c:pt idx="1">
                  <c:v>F1II</c:v>
                </c:pt>
                <c:pt idx="2">
                  <c:v>F2I</c:v>
                </c:pt>
                <c:pt idx="3">
                  <c:v>F3I</c:v>
                </c:pt>
              </c:strCache>
            </c:strRef>
          </c:cat>
          <c:val>
            <c:numRef>
              <c:f>Hoja3!$C$52:$C$55</c:f>
              <c:numCache>
                <c:formatCode>General</c:formatCode>
                <c:ptCount val="4"/>
                <c:pt idx="0">
                  <c:v>29</c:v>
                </c:pt>
                <c:pt idx="1">
                  <c:v>9</c:v>
                </c:pt>
                <c:pt idx="2">
                  <c:v>23</c:v>
                </c:pt>
                <c:pt idx="3">
                  <c:v>4</c:v>
                </c:pt>
              </c:numCache>
            </c:numRef>
          </c:val>
        </c:ser>
        <c:ser>
          <c:idx val="2"/>
          <c:order val="2"/>
          <c:tx>
            <c:strRef>
              <c:f>Hoja3!$D$1</c:f>
              <c:strCache>
                <c:ptCount val="1"/>
                <c:pt idx="0">
                  <c:v>orales</c:v>
                </c:pt>
              </c:strCache>
            </c:strRef>
          </c:tx>
          <c:cat>
            <c:strRef>
              <c:f>Hoja3!$A$52:$A$55</c:f>
              <c:strCache>
                <c:ptCount val="4"/>
                <c:pt idx="0">
                  <c:v>F1I</c:v>
                </c:pt>
                <c:pt idx="1">
                  <c:v>F1II</c:v>
                </c:pt>
                <c:pt idx="2">
                  <c:v>F2I</c:v>
                </c:pt>
                <c:pt idx="3">
                  <c:v>F3I</c:v>
                </c:pt>
              </c:strCache>
            </c:strRef>
          </c:cat>
          <c:val>
            <c:numRef>
              <c:f>Hoja3!$D$52:$D$55</c:f>
              <c:numCache>
                <c:formatCode>General</c:formatCode>
                <c:ptCount val="4"/>
                <c:pt idx="0">
                  <c:v>35</c:v>
                </c:pt>
                <c:pt idx="1">
                  <c:v>14</c:v>
                </c:pt>
                <c:pt idx="2">
                  <c:v>30</c:v>
                </c:pt>
                <c:pt idx="3">
                  <c:v>19</c:v>
                </c:pt>
              </c:numCache>
            </c:numRef>
          </c:val>
        </c:ser>
        <c:shape val="box"/>
        <c:axId val="61125760"/>
        <c:axId val="61127296"/>
        <c:axId val="0"/>
      </c:bar3DChart>
      <c:catAx>
        <c:axId val="611257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s-ES" sz="1400" dirty="0" smtClean="0"/>
                  <a:t>SYMPOSIA</a:t>
                </a:r>
                <a:endParaRPr lang="es-ES" sz="1400" dirty="0"/>
              </a:p>
            </c:rich>
          </c:tx>
          <c:layout/>
        </c:title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61127296"/>
        <c:crosses val="autoZero"/>
        <c:auto val="1"/>
        <c:lblAlgn val="ctr"/>
        <c:lblOffset val="100"/>
      </c:catAx>
      <c:valAx>
        <c:axId val="6112729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s-ES" sz="1400" dirty="0" smtClean="0"/>
                  <a:t>NUMBER OF CONTRIBUTIONS</a:t>
                </a:r>
                <a:endParaRPr lang="es-ES" sz="14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611257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63513569414273"/>
          <c:y val="0.1674721327259934"/>
          <c:w val="0.2216708486291121"/>
          <c:h val="0.18297943746991074"/>
        </c:manualLayout>
      </c:layout>
      <c:txPr>
        <a:bodyPr/>
        <a:lstStyle/>
        <a:p>
          <a:pPr>
            <a:defRPr sz="1400"/>
          </a:pPr>
          <a:endParaRPr lang="es-E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Hoja3!$F$1</c:f>
              <c:strCache>
                <c:ptCount val="1"/>
                <c:pt idx="0">
                  <c:v>total</c:v>
                </c:pt>
              </c:strCache>
            </c:strRef>
          </c:tx>
          <c:dLbls>
            <c:showVal val="1"/>
          </c:dLbls>
          <c:cat>
            <c:strRef>
              <c:f>Hoja3!$E$2:$E$5</c:f>
              <c:strCache>
                <c:ptCount val="4"/>
                <c:pt idx="0">
                  <c:v>A1</c:v>
                </c:pt>
                <c:pt idx="1">
                  <c:v>A2</c:v>
                </c:pt>
                <c:pt idx="2">
                  <c:v>A3</c:v>
                </c:pt>
                <c:pt idx="3">
                  <c:v>A4</c:v>
                </c:pt>
              </c:strCache>
            </c:strRef>
          </c:cat>
          <c:val>
            <c:numRef>
              <c:f>Hoja3!$F$2:$F$5</c:f>
              <c:numCache>
                <c:formatCode>General</c:formatCode>
                <c:ptCount val="4"/>
                <c:pt idx="0">
                  <c:v>72</c:v>
                </c:pt>
                <c:pt idx="1">
                  <c:v>118</c:v>
                </c:pt>
                <c:pt idx="2">
                  <c:v>110</c:v>
                </c:pt>
                <c:pt idx="3">
                  <c:v>104</c:v>
                </c:pt>
              </c:numCache>
            </c:numRef>
          </c:val>
        </c:ser>
        <c:ser>
          <c:idx val="1"/>
          <c:order val="1"/>
          <c:tx>
            <c:strRef>
              <c:f>Hoja3!$G$1</c:f>
              <c:strCache>
                <c:ptCount val="1"/>
                <c:pt idx="0">
                  <c:v>posters</c:v>
                </c:pt>
              </c:strCache>
            </c:strRef>
          </c:tx>
          <c:cat>
            <c:strRef>
              <c:f>Hoja3!$E$2:$E$5</c:f>
              <c:strCache>
                <c:ptCount val="4"/>
                <c:pt idx="0">
                  <c:v>A1</c:v>
                </c:pt>
                <c:pt idx="1">
                  <c:v>A2</c:v>
                </c:pt>
                <c:pt idx="2">
                  <c:v>A3</c:v>
                </c:pt>
                <c:pt idx="3">
                  <c:v>A4</c:v>
                </c:pt>
              </c:strCache>
            </c:strRef>
          </c:cat>
          <c:val>
            <c:numRef>
              <c:f>Hoja3!$G$2:$G$5</c:f>
              <c:numCache>
                <c:formatCode>General</c:formatCode>
                <c:ptCount val="4"/>
                <c:pt idx="0">
                  <c:v>30</c:v>
                </c:pt>
                <c:pt idx="1">
                  <c:v>46</c:v>
                </c:pt>
                <c:pt idx="2">
                  <c:v>52</c:v>
                </c:pt>
                <c:pt idx="3">
                  <c:v>49</c:v>
                </c:pt>
              </c:numCache>
            </c:numRef>
          </c:val>
        </c:ser>
        <c:ser>
          <c:idx val="2"/>
          <c:order val="2"/>
          <c:tx>
            <c:strRef>
              <c:f>Hoja3!$H$1</c:f>
              <c:strCache>
                <c:ptCount val="1"/>
                <c:pt idx="0">
                  <c:v>oral</c:v>
                </c:pt>
              </c:strCache>
            </c:strRef>
          </c:tx>
          <c:cat>
            <c:strRef>
              <c:f>Hoja3!$E$2:$E$5</c:f>
              <c:strCache>
                <c:ptCount val="4"/>
                <c:pt idx="0">
                  <c:v>A1</c:v>
                </c:pt>
                <c:pt idx="1">
                  <c:v>A2</c:v>
                </c:pt>
                <c:pt idx="2">
                  <c:v>A3</c:v>
                </c:pt>
                <c:pt idx="3">
                  <c:v>A4</c:v>
                </c:pt>
              </c:strCache>
            </c:strRef>
          </c:cat>
          <c:val>
            <c:numRef>
              <c:f>Hoja3!$H$2:$H$5</c:f>
              <c:numCache>
                <c:formatCode>General</c:formatCode>
                <c:ptCount val="4"/>
                <c:pt idx="0">
                  <c:v>42</c:v>
                </c:pt>
                <c:pt idx="1">
                  <c:v>72</c:v>
                </c:pt>
                <c:pt idx="2">
                  <c:v>58</c:v>
                </c:pt>
                <c:pt idx="3">
                  <c:v>55</c:v>
                </c:pt>
              </c:numCache>
            </c:numRef>
          </c:val>
        </c:ser>
        <c:shape val="box"/>
        <c:axId val="129472384"/>
        <c:axId val="129485440"/>
        <c:axId val="0"/>
      </c:bar3DChart>
      <c:catAx>
        <c:axId val="1294723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s-ES" sz="1600"/>
                  <a:t>TOPIC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29485440"/>
        <c:crosses val="autoZero"/>
        <c:auto val="1"/>
        <c:lblAlgn val="ctr"/>
        <c:lblOffset val="100"/>
      </c:catAx>
      <c:valAx>
        <c:axId val="12948544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NUMBER OF CONTRIBUTIONS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29472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138851139555922"/>
          <c:y val="6.6654884617082105E-2"/>
          <c:w val="0.14721652951259401"/>
          <c:h val="0.31880000395694297"/>
        </c:manualLayout>
      </c:layout>
      <c:txPr>
        <a:bodyPr/>
        <a:lstStyle/>
        <a:p>
          <a:pPr>
            <a:defRPr sz="1400"/>
          </a:pPr>
          <a:endParaRPr lang="es-E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Hoja3!$B$1</c:f>
              <c:strCache>
                <c:ptCount val="1"/>
                <c:pt idx="0">
                  <c:v>total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s-ES"/>
              </a:p>
            </c:txPr>
            <c:showVal val="1"/>
          </c:dLbls>
          <c:cat>
            <c:strRef>
              <c:f>Hoja3!$A$2:$A$11</c:f>
              <c:strCache>
                <c:ptCount val="10"/>
                <c:pt idx="0">
                  <c:v>A1I</c:v>
                </c:pt>
                <c:pt idx="1">
                  <c:v>A1III</c:v>
                </c:pt>
                <c:pt idx="2">
                  <c:v>A2I</c:v>
                </c:pt>
                <c:pt idx="3">
                  <c:v>A2II</c:v>
                </c:pt>
                <c:pt idx="4">
                  <c:v>A2III</c:v>
                </c:pt>
                <c:pt idx="5">
                  <c:v>A3I</c:v>
                </c:pt>
                <c:pt idx="6">
                  <c:v>A3II</c:v>
                </c:pt>
                <c:pt idx="7">
                  <c:v>A4I</c:v>
                </c:pt>
                <c:pt idx="8">
                  <c:v>A4II</c:v>
                </c:pt>
                <c:pt idx="9">
                  <c:v>A4IV</c:v>
                </c:pt>
              </c:strCache>
            </c:strRef>
          </c:cat>
          <c:val>
            <c:numRef>
              <c:f>Hoja3!$B$2:$B$11</c:f>
              <c:numCache>
                <c:formatCode>General</c:formatCode>
                <c:ptCount val="10"/>
                <c:pt idx="0">
                  <c:v>40</c:v>
                </c:pt>
                <c:pt idx="1">
                  <c:v>32</c:v>
                </c:pt>
                <c:pt idx="2">
                  <c:v>22</c:v>
                </c:pt>
                <c:pt idx="3">
                  <c:v>23</c:v>
                </c:pt>
                <c:pt idx="4">
                  <c:v>73</c:v>
                </c:pt>
                <c:pt idx="5">
                  <c:v>58</c:v>
                </c:pt>
                <c:pt idx="6">
                  <c:v>52</c:v>
                </c:pt>
                <c:pt idx="7">
                  <c:v>35</c:v>
                </c:pt>
                <c:pt idx="8">
                  <c:v>32</c:v>
                </c:pt>
                <c:pt idx="9">
                  <c:v>37</c:v>
                </c:pt>
              </c:numCache>
            </c:numRef>
          </c:val>
        </c:ser>
        <c:ser>
          <c:idx val="1"/>
          <c:order val="1"/>
          <c:tx>
            <c:strRef>
              <c:f>Hoja3!$C$1</c:f>
              <c:strCache>
                <c:ptCount val="1"/>
                <c:pt idx="0">
                  <c:v>posters</c:v>
                </c:pt>
              </c:strCache>
            </c:strRef>
          </c:tx>
          <c:cat>
            <c:strRef>
              <c:f>Hoja3!$A$2:$A$11</c:f>
              <c:strCache>
                <c:ptCount val="10"/>
                <c:pt idx="0">
                  <c:v>A1I</c:v>
                </c:pt>
                <c:pt idx="1">
                  <c:v>A1III</c:v>
                </c:pt>
                <c:pt idx="2">
                  <c:v>A2I</c:v>
                </c:pt>
                <c:pt idx="3">
                  <c:v>A2II</c:v>
                </c:pt>
                <c:pt idx="4">
                  <c:v>A2III</c:v>
                </c:pt>
                <c:pt idx="5">
                  <c:v>A3I</c:v>
                </c:pt>
                <c:pt idx="6">
                  <c:v>A3II</c:v>
                </c:pt>
                <c:pt idx="7">
                  <c:v>A4I</c:v>
                </c:pt>
                <c:pt idx="8">
                  <c:v>A4II</c:v>
                </c:pt>
                <c:pt idx="9">
                  <c:v>A4IV</c:v>
                </c:pt>
              </c:strCache>
            </c:strRef>
          </c:cat>
          <c:val>
            <c:numRef>
              <c:f>Hoja3!$C$2:$C$11</c:f>
              <c:numCache>
                <c:formatCode>General</c:formatCode>
                <c:ptCount val="10"/>
                <c:pt idx="0">
                  <c:v>16</c:v>
                </c:pt>
                <c:pt idx="1">
                  <c:v>14</c:v>
                </c:pt>
                <c:pt idx="2">
                  <c:v>9</c:v>
                </c:pt>
                <c:pt idx="3">
                  <c:v>7</c:v>
                </c:pt>
                <c:pt idx="4">
                  <c:v>30</c:v>
                </c:pt>
                <c:pt idx="5">
                  <c:v>28</c:v>
                </c:pt>
                <c:pt idx="6">
                  <c:v>24</c:v>
                </c:pt>
                <c:pt idx="7">
                  <c:v>16</c:v>
                </c:pt>
                <c:pt idx="8">
                  <c:v>16</c:v>
                </c:pt>
                <c:pt idx="9">
                  <c:v>17</c:v>
                </c:pt>
              </c:numCache>
            </c:numRef>
          </c:val>
        </c:ser>
        <c:ser>
          <c:idx val="2"/>
          <c:order val="2"/>
          <c:tx>
            <c:strRef>
              <c:f>Hoja3!$D$1</c:f>
              <c:strCache>
                <c:ptCount val="1"/>
                <c:pt idx="0">
                  <c:v>orales</c:v>
                </c:pt>
              </c:strCache>
            </c:strRef>
          </c:tx>
          <c:cat>
            <c:strRef>
              <c:f>Hoja3!$A$2:$A$11</c:f>
              <c:strCache>
                <c:ptCount val="10"/>
                <c:pt idx="0">
                  <c:v>A1I</c:v>
                </c:pt>
                <c:pt idx="1">
                  <c:v>A1III</c:v>
                </c:pt>
                <c:pt idx="2">
                  <c:v>A2I</c:v>
                </c:pt>
                <c:pt idx="3">
                  <c:v>A2II</c:v>
                </c:pt>
                <c:pt idx="4">
                  <c:v>A2III</c:v>
                </c:pt>
                <c:pt idx="5">
                  <c:v>A3I</c:v>
                </c:pt>
                <c:pt idx="6">
                  <c:v>A3II</c:v>
                </c:pt>
                <c:pt idx="7">
                  <c:v>A4I</c:v>
                </c:pt>
                <c:pt idx="8">
                  <c:v>A4II</c:v>
                </c:pt>
                <c:pt idx="9">
                  <c:v>A4IV</c:v>
                </c:pt>
              </c:strCache>
            </c:strRef>
          </c:cat>
          <c:val>
            <c:numRef>
              <c:f>Hoja3!$D$2:$D$11</c:f>
              <c:numCache>
                <c:formatCode>General</c:formatCode>
                <c:ptCount val="10"/>
                <c:pt idx="0">
                  <c:v>24</c:v>
                </c:pt>
                <c:pt idx="1">
                  <c:v>18</c:v>
                </c:pt>
                <c:pt idx="2">
                  <c:v>13</c:v>
                </c:pt>
                <c:pt idx="3">
                  <c:v>16</c:v>
                </c:pt>
                <c:pt idx="4">
                  <c:v>43</c:v>
                </c:pt>
                <c:pt idx="5">
                  <c:v>30</c:v>
                </c:pt>
                <c:pt idx="6">
                  <c:v>28</c:v>
                </c:pt>
                <c:pt idx="7">
                  <c:v>19</c:v>
                </c:pt>
                <c:pt idx="8">
                  <c:v>16</c:v>
                </c:pt>
                <c:pt idx="9">
                  <c:v>20</c:v>
                </c:pt>
              </c:numCache>
            </c:numRef>
          </c:val>
        </c:ser>
        <c:shape val="box"/>
        <c:axId val="174265088"/>
        <c:axId val="57488128"/>
        <c:axId val="0"/>
      </c:bar3DChart>
      <c:catAx>
        <c:axId val="1742650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s-ES" sz="1400" dirty="0" smtClean="0"/>
                  <a:t>SYMPOSIA</a:t>
                </a:r>
                <a:endParaRPr lang="es-ES" sz="1400" dirty="0"/>
              </a:p>
            </c:rich>
          </c:tx>
          <c:layout/>
        </c:title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57488128"/>
        <c:crosses val="autoZero"/>
        <c:auto val="1"/>
        <c:lblAlgn val="ctr"/>
        <c:lblOffset val="100"/>
      </c:catAx>
      <c:valAx>
        <c:axId val="5748812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s-ES" sz="1400" dirty="0" smtClean="0"/>
                  <a:t>NUMBER OF CONTRIBUTIONS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74265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594579905065014"/>
          <c:y val="6.3545239765026088E-2"/>
          <c:w val="0.10903935510433481"/>
          <c:h val="0.18947829581435396"/>
        </c:manualLayout>
      </c:layout>
      <c:txPr>
        <a:bodyPr/>
        <a:lstStyle/>
        <a:p>
          <a:pPr>
            <a:defRPr sz="1400"/>
          </a:pPr>
          <a:endParaRPr lang="es-E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view3D>
      <c:rAngAx val="1"/>
    </c:view3D>
    <c:plotArea>
      <c:layout>
        <c:manualLayout>
          <c:layoutTarget val="inner"/>
          <c:xMode val="edge"/>
          <c:yMode val="edge"/>
          <c:x val="8.6071741032370933E-2"/>
          <c:y val="5.1400554097404488E-2"/>
          <c:w val="0.84431452318460187"/>
          <c:h val="0.8326195683872849"/>
        </c:manualLayout>
      </c:layout>
      <c:bar3DChart>
        <c:barDir val="col"/>
        <c:grouping val="clustered"/>
        <c:ser>
          <c:idx val="0"/>
          <c:order val="0"/>
          <c:tx>
            <c:strRef>
              <c:f>Hoja3!$F$1</c:f>
              <c:strCache>
                <c:ptCount val="1"/>
                <c:pt idx="0">
                  <c:v>total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s-ES"/>
              </a:p>
            </c:txPr>
            <c:showVal val="1"/>
          </c:dLbls>
          <c:cat>
            <c:strRef>
              <c:f>Hoja3!$E$6:$E$9</c:f>
              <c:strCache>
                <c:ptCount val="4"/>
                <c:pt idx="0">
                  <c:v>B1</c:v>
                </c:pt>
                <c:pt idx="1">
                  <c:v>B2</c:v>
                </c:pt>
                <c:pt idx="2">
                  <c:v>B3</c:v>
                </c:pt>
                <c:pt idx="3">
                  <c:v>B4</c:v>
                </c:pt>
              </c:strCache>
            </c:strRef>
          </c:cat>
          <c:val>
            <c:numRef>
              <c:f>Hoja3!$F$6:$F$9</c:f>
              <c:numCache>
                <c:formatCode>General</c:formatCode>
                <c:ptCount val="4"/>
                <c:pt idx="0">
                  <c:v>202</c:v>
                </c:pt>
                <c:pt idx="1">
                  <c:v>52</c:v>
                </c:pt>
                <c:pt idx="2">
                  <c:v>84</c:v>
                </c:pt>
                <c:pt idx="3">
                  <c:v>133</c:v>
                </c:pt>
              </c:numCache>
            </c:numRef>
          </c:val>
        </c:ser>
        <c:ser>
          <c:idx val="1"/>
          <c:order val="1"/>
          <c:tx>
            <c:strRef>
              <c:f>Hoja3!$G$1</c:f>
              <c:strCache>
                <c:ptCount val="1"/>
                <c:pt idx="0">
                  <c:v>posters</c:v>
                </c:pt>
              </c:strCache>
            </c:strRef>
          </c:tx>
          <c:cat>
            <c:strRef>
              <c:f>Hoja3!$E$6:$E$9</c:f>
              <c:strCache>
                <c:ptCount val="4"/>
                <c:pt idx="0">
                  <c:v>B1</c:v>
                </c:pt>
                <c:pt idx="1">
                  <c:v>B2</c:v>
                </c:pt>
                <c:pt idx="2">
                  <c:v>B3</c:v>
                </c:pt>
                <c:pt idx="3">
                  <c:v>B4</c:v>
                </c:pt>
              </c:strCache>
            </c:strRef>
          </c:cat>
          <c:val>
            <c:numRef>
              <c:f>Hoja3!$G$6:$G$9</c:f>
              <c:numCache>
                <c:formatCode>General</c:formatCode>
                <c:ptCount val="4"/>
                <c:pt idx="0">
                  <c:v>69</c:v>
                </c:pt>
                <c:pt idx="1">
                  <c:v>30</c:v>
                </c:pt>
                <c:pt idx="2">
                  <c:v>36</c:v>
                </c:pt>
                <c:pt idx="3">
                  <c:v>59</c:v>
                </c:pt>
              </c:numCache>
            </c:numRef>
          </c:val>
        </c:ser>
        <c:ser>
          <c:idx val="2"/>
          <c:order val="2"/>
          <c:tx>
            <c:strRef>
              <c:f>Hoja3!$H$1</c:f>
              <c:strCache>
                <c:ptCount val="1"/>
                <c:pt idx="0">
                  <c:v>oral</c:v>
                </c:pt>
              </c:strCache>
            </c:strRef>
          </c:tx>
          <c:cat>
            <c:strRef>
              <c:f>Hoja3!$E$6:$E$9</c:f>
              <c:strCache>
                <c:ptCount val="4"/>
                <c:pt idx="0">
                  <c:v>B1</c:v>
                </c:pt>
                <c:pt idx="1">
                  <c:v>B2</c:v>
                </c:pt>
                <c:pt idx="2">
                  <c:v>B3</c:v>
                </c:pt>
                <c:pt idx="3">
                  <c:v>B4</c:v>
                </c:pt>
              </c:strCache>
            </c:strRef>
          </c:cat>
          <c:val>
            <c:numRef>
              <c:f>Hoja3!$H$6:$H$9</c:f>
              <c:numCache>
                <c:formatCode>General</c:formatCode>
                <c:ptCount val="4"/>
                <c:pt idx="0">
                  <c:v>133</c:v>
                </c:pt>
                <c:pt idx="1">
                  <c:v>22</c:v>
                </c:pt>
                <c:pt idx="2">
                  <c:v>48</c:v>
                </c:pt>
                <c:pt idx="3">
                  <c:v>74</c:v>
                </c:pt>
              </c:numCache>
            </c:numRef>
          </c:val>
        </c:ser>
        <c:shape val="box"/>
        <c:axId val="57909248"/>
        <c:axId val="57911168"/>
        <c:axId val="0"/>
      </c:bar3DChart>
      <c:catAx>
        <c:axId val="579092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TOPIC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57911168"/>
        <c:crosses val="autoZero"/>
        <c:auto val="1"/>
        <c:lblAlgn val="ctr"/>
        <c:lblOffset val="100"/>
      </c:catAx>
      <c:valAx>
        <c:axId val="5791116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NUMBER OF CONTRIBUTIONS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57909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8293197725284428"/>
          <c:y val="0.15683143773694982"/>
          <c:w val="0.18095691163604546"/>
          <c:h val="0.25115157480314959"/>
        </c:manualLayout>
      </c:layout>
      <c:txPr>
        <a:bodyPr/>
        <a:lstStyle/>
        <a:p>
          <a:pPr>
            <a:defRPr sz="1400"/>
          </a:pPr>
          <a:endParaRPr lang="es-E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view3D>
      <c:rAngAx val="1"/>
    </c:view3D>
    <c:plotArea>
      <c:layout>
        <c:manualLayout>
          <c:layoutTarget val="inner"/>
          <c:xMode val="edge"/>
          <c:yMode val="edge"/>
          <c:x val="7.7140418741351968E-2"/>
          <c:y val="3.9815252009036031E-2"/>
          <c:w val="0.87003824971828525"/>
          <c:h val="0.82501805354960556"/>
        </c:manualLayout>
      </c:layout>
      <c:bar3DChart>
        <c:barDir val="col"/>
        <c:grouping val="clustered"/>
        <c:ser>
          <c:idx val="0"/>
          <c:order val="0"/>
          <c:tx>
            <c:strRef>
              <c:f>Hoja3!$B$1</c:f>
              <c:strCache>
                <c:ptCount val="1"/>
                <c:pt idx="0">
                  <c:v>total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s-ES"/>
              </a:p>
            </c:txPr>
            <c:showVal val="1"/>
          </c:dLbls>
          <c:cat>
            <c:strRef>
              <c:f>Hoja3!$A$12:$A$22</c:f>
              <c:strCache>
                <c:ptCount val="11"/>
                <c:pt idx="0">
                  <c:v>B1I</c:v>
                </c:pt>
                <c:pt idx="1">
                  <c:v>B1II</c:v>
                </c:pt>
                <c:pt idx="2">
                  <c:v>B1III</c:v>
                </c:pt>
                <c:pt idx="3">
                  <c:v>B1IV</c:v>
                </c:pt>
                <c:pt idx="4">
                  <c:v>B2I</c:v>
                </c:pt>
                <c:pt idx="5">
                  <c:v>B3I</c:v>
                </c:pt>
                <c:pt idx="6">
                  <c:v>B3II</c:v>
                </c:pt>
                <c:pt idx="7">
                  <c:v>B3III</c:v>
                </c:pt>
                <c:pt idx="8">
                  <c:v>B4I</c:v>
                </c:pt>
                <c:pt idx="9">
                  <c:v>B4II</c:v>
                </c:pt>
                <c:pt idx="10">
                  <c:v>B4III</c:v>
                </c:pt>
              </c:strCache>
            </c:strRef>
          </c:cat>
          <c:val>
            <c:numRef>
              <c:f>Hoja3!$B$12:$B$22</c:f>
              <c:numCache>
                <c:formatCode>General</c:formatCode>
                <c:ptCount val="11"/>
                <c:pt idx="0">
                  <c:v>45</c:v>
                </c:pt>
                <c:pt idx="1">
                  <c:v>36</c:v>
                </c:pt>
                <c:pt idx="2">
                  <c:v>67</c:v>
                </c:pt>
                <c:pt idx="3">
                  <c:v>54</c:v>
                </c:pt>
                <c:pt idx="4">
                  <c:v>52</c:v>
                </c:pt>
                <c:pt idx="5">
                  <c:v>30</c:v>
                </c:pt>
                <c:pt idx="6">
                  <c:v>23</c:v>
                </c:pt>
                <c:pt idx="7">
                  <c:v>31</c:v>
                </c:pt>
                <c:pt idx="8">
                  <c:v>68</c:v>
                </c:pt>
                <c:pt idx="9">
                  <c:v>35</c:v>
                </c:pt>
                <c:pt idx="10">
                  <c:v>30</c:v>
                </c:pt>
              </c:numCache>
            </c:numRef>
          </c:val>
        </c:ser>
        <c:ser>
          <c:idx val="1"/>
          <c:order val="1"/>
          <c:tx>
            <c:strRef>
              <c:f>Hoja3!$C$1</c:f>
              <c:strCache>
                <c:ptCount val="1"/>
                <c:pt idx="0">
                  <c:v>posters</c:v>
                </c:pt>
              </c:strCache>
            </c:strRef>
          </c:tx>
          <c:cat>
            <c:strRef>
              <c:f>Hoja3!$A$12:$A$22</c:f>
              <c:strCache>
                <c:ptCount val="11"/>
                <c:pt idx="0">
                  <c:v>B1I</c:v>
                </c:pt>
                <c:pt idx="1">
                  <c:v>B1II</c:v>
                </c:pt>
                <c:pt idx="2">
                  <c:v>B1III</c:v>
                </c:pt>
                <c:pt idx="3">
                  <c:v>B1IV</c:v>
                </c:pt>
                <c:pt idx="4">
                  <c:v>B2I</c:v>
                </c:pt>
                <c:pt idx="5">
                  <c:v>B3I</c:v>
                </c:pt>
                <c:pt idx="6">
                  <c:v>B3II</c:v>
                </c:pt>
                <c:pt idx="7">
                  <c:v>B3III</c:v>
                </c:pt>
                <c:pt idx="8">
                  <c:v>B4I</c:v>
                </c:pt>
                <c:pt idx="9">
                  <c:v>B4II</c:v>
                </c:pt>
                <c:pt idx="10">
                  <c:v>B4III</c:v>
                </c:pt>
              </c:strCache>
            </c:strRef>
          </c:cat>
          <c:val>
            <c:numRef>
              <c:f>Hoja3!$C$12:$C$22</c:f>
              <c:numCache>
                <c:formatCode>General</c:formatCode>
                <c:ptCount val="11"/>
                <c:pt idx="0">
                  <c:v>10</c:v>
                </c:pt>
                <c:pt idx="1">
                  <c:v>13</c:v>
                </c:pt>
                <c:pt idx="2">
                  <c:v>28</c:v>
                </c:pt>
                <c:pt idx="3">
                  <c:v>18</c:v>
                </c:pt>
                <c:pt idx="4">
                  <c:v>30</c:v>
                </c:pt>
                <c:pt idx="5">
                  <c:v>15</c:v>
                </c:pt>
                <c:pt idx="6">
                  <c:v>9</c:v>
                </c:pt>
                <c:pt idx="7">
                  <c:v>12</c:v>
                </c:pt>
                <c:pt idx="8">
                  <c:v>30</c:v>
                </c:pt>
                <c:pt idx="9">
                  <c:v>14</c:v>
                </c:pt>
                <c:pt idx="10">
                  <c:v>15</c:v>
                </c:pt>
              </c:numCache>
            </c:numRef>
          </c:val>
        </c:ser>
        <c:ser>
          <c:idx val="2"/>
          <c:order val="2"/>
          <c:tx>
            <c:strRef>
              <c:f>Hoja3!$D$1</c:f>
              <c:strCache>
                <c:ptCount val="1"/>
                <c:pt idx="0">
                  <c:v>orales</c:v>
                </c:pt>
              </c:strCache>
            </c:strRef>
          </c:tx>
          <c:cat>
            <c:strRef>
              <c:f>Hoja3!$A$12:$A$22</c:f>
              <c:strCache>
                <c:ptCount val="11"/>
                <c:pt idx="0">
                  <c:v>B1I</c:v>
                </c:pt>
                <c:pt idx="1">
                  <c:v>B1II</c:v>
                </c:pt>
                <c:pt idx="2">
                  <c:v>B1III</c:v>
                </c:pt>
                <c:pt idx="3">
                  <c:v>B1IV</c:v>
                </c:pt>
                <c:pt idx="4">
                  <c:v>B2I</c:v>
                </c:pt>
                <c:pt idx="5">
                  <c:v>B3I</c:v>
                </c:pt>
                <c:pt idx="6">
                  <c:v>B3II</c:v>
                </c:pt>
                <c:pt idx="7">
                  <c:v>B3III</c:v>
                </c:pt>
                <c:pt idx="8">
                  <c:v>B4I</c:v>
                </c:pt>
                <c:pt idx="9">
                  <c:v>B4II</c:v>
                </c:pt>
                <c:pt idx="10">
                  <c:v>B4III</c:v>
                </c:pt>
              </c:strCache>
            </c:strRef>
          </c:cat>
          <c:val>
            <c:numRef>
              <c:f>Hoja3!$D$12:$D$22</c:f>
              <c:numCache>
                <c:formatCode>General</c:formatCode>
                <c:ptCount val="11"/>
                <c:pt idx="0">
                  <c:v>35</c:v>
                </c:pt>
                <c:pt idx="1">
                  <c:v>23</c:v>
                </c:pt>
                <c:pt idx="2">
                  <c:v>39</c:v>
                </c:pt>
                <c:pt idx="3">
                  <c:v>36</c:v>
                </c:pt>
                <c:pt idx="4">
                  <c:v>22</c:v>
                </c:pt>
                <c:pt idx="5">
                  <c:v>15</c:v>
                </c:pt>
                <c:pt idx="6">
                  <c:v>14</c:v>
                </c:pt>
                <c:pt idx="7">
                  <c:v>19</c:v>
                </c:pt>
                <c:pt idx="8">
                  <c:v>38</c:v>
                </c:pt>
                <c:pt idx="9">
                  <c:v>21</c:v>
                </c:pt>
                <c:pt idx="10">
                  <c:v>15</c:v>
                </c:pt>
              </c:numCache>
            </c:numRef>
          </c:val>
        </c:ser>
        <c:shape val="box"/>
        <c:axId val="127819136"/>
        <c:axId val="127834368"/>
        <c:axId val="0"/>
      </c:bar3DChart>
      <c:catAx>
        <c:axId val="1278191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s-ES" sz="1400" dirty="0" smtClean="0"/>
                  <a:t>SYMPOSIA</a:t>
                </a:r>
                <a:endParaRPr lang="es-ES" sz="1400" dirty="0"/>
              </a:p>
            </c:rich>
          </c:tx>
          <c:layout/>
        </c:title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27834368"/>
        <c:crosses val="autoZero"/>
        <c:auto val="1"/>
        <c:lblAlgn val="ctr"/>
        <c:lblOffset val="100"/>
      </c:catAx>
      <c:valAx>
        <c:axId val="12783436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s-ES" sz="1400" dirty="0" smtClean="0"/>
                  <a:t>NUMBER OF CONTRIBUTIONS</a:t>
                </a:r>
                <a:endParaRPr lang="es-ES" sz="1400" dirty="0"/>
              </a:p>
            </c:rich>
          </c:tx>
          <c:layout>
            <c:manualLayout>
              <c:xMode val="edge"/>
              <c:yMode val="edge"/>
              <c:x val="3.9302992308213949E-3"/>
              <c:y val="0.25005878976410029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278191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4784742532215044"/>
          <c:y val="0.10205648446468914"/>
          <c:w val="0.14444174312522273"/>
          <c:h val="0.20211018220197755"/>
        </c:manualLayout>
      </c:layout>
      <c:txPr>
        <a:bodyPr/>
        <a:lstStyle/>
        <a:p>
          <a:pPr>
            <a:defRPr sz="1400"/>
          </a:pPr>
          <a:endParaRPr lang="es-ES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Hoja3!$F$1</c:f>
              <c:strCache>
                <c:ptCount val="1"/>
                <c:pt idx="0">
                  <c:v>total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s-ES"/>
              </a:p>
            </c:txPr>
            <c:showVal val="1"/>
          </c:dLbls>
          <c:cat>
            <c:strRef>
              <c:f>Hoja3!$E$10:$E$13</c:f>
              <c:strCache>
                <c:ptCount val="4"/>
                <c:pt idx="0">
                  <c:v>C1</c:v>
                </c:pt>
                <c:pt idx="1">
                  <c:v>C2</c:v>
                </c:pt>
                <c:pt idx="2">
                  <c:v>C3</c:v>
                </c:pt>
                <c:pt idx="3">
                  <c:v>C4</c:v>
                </c:pt>
              </c:strCache>
            </c:strRef>
          </c:cat>
          <c:val>
            <c:numRef>
              <c:f>Hoja3!$F$10:$F$13</c:f>
              <c:numCache>
                <c:formatCode>General</c:formatCode>
                <c:ptCount val="4"/>
                <c:pt idx="0">
                  <c:v>155</c:v>
                </c:pt>
                <c:pt idx="1">
                  <c:v>100</c:v>
                </c:pt>
                <c:pt idx="2">
                  <c:v>105</c:v>
                </c:pt>
                <c:pt idx="3">
                  <c:v>162</c:v>
                </c:pt>
              </c:numCache>
            </c:numRef>
          </c:val>
        </c:ser>
        <c:ser>
          <c:idx val="1"/>
          <c:order val="1"/>
          <c:tx>
            <c:strRef>
              <c:f>Hoja3!$G$1</c:f>
              <c:strCache>
                <c:ptCount val="1"/>
                <c:pt idx="0">
                  <c:v>posters</c:v>
                </c:pt>
              </c:strCache>
            </c:strRef>
          </c:tx>
          <c:cat>
            <c:strRef>
              <c:f>Hoja3!$E$10:$E$13</c:f>
              <c:strCache>
                <c:ptCount val="4"/>
                <c:pt idx="0">
                  <c:v>C1</c:v>
                </c:pt>
                <c:pt idx="1">
                  <c:v>C2</c:v>
                </c:pt>
                <c:pt idx="2">
                  <c:v>C3</c:v>
                </c:pt>
                <c:pt idx="3">
                  <c:v>C4</c:v>
                </c:pt>
              </c:strCache>
            </c:strRef>
          </c:cat>
          <c:val>
            <c:numRef>
              <c:f>Hoja3!$G$10:$G$13</c:f>
              <c:numCache>
                <c:formatCode>General</c:formatCode>
                <c:ptCount val="4"/>
                <c:pt idx="0">
                  <c:v>57</c:v>
                </c:pt>
                <c:pt idx="1">
                  <c:v>38</c:v>
                </c:pt>
                <c:pt idx="2">
                  <c:v>42</c:v>
                </c:pt>
                <c:pt idx="3">
                  <c:v>76</c:v>
                </c:pt>
              </c:numCache>
            </c:numRef>
          </c:val>
        </c:ser>
        <c:ser>
          <c:idx val="2"/>
          <c:order val="2"/>
          <c:tx>
            <c:strRef>
              <c:f>Hoja3!$H$1</c:f>
              <c:strCache>
                <c:ptCount val="1"/>
                <c:pt idx="0">
                  <c:v>oral</c:v>
                </c:pt>
              </c:strCache>
            </c:strRef>
          </c:tx>
          <c:cat>
            <c:strRef>
              <c:f>Hoja3!$E$10:$E$13</c:f>
              <c:strCache>
                <c:ptCount val="4"/>
                <c:pt idx="0">
                  <c:v>C1</c:v>
                </c:pt>
                <c:pt idx="1">
                  <c:v>C2</c:v>
                </c:pt>
                <c:pt idx="2">
                  <c:v>C3</c:v>
                </c:pt>
                <c:pt idx="3">
                  <c:v>C4</c:v>
                </c:pt>
              </c:strCache>
            </c:strRef>
          </c:cat>
          <c:val>
            <c:numRef>
              <c:f>Hoja3!$H$10:$H$13</c:f>
              <c:numCache>
                <c:formatCode>General</c:formatCode>
                <c:ptCount val="4"/>
                <c:pt idx="0">
                  <c:v>98</c:v>
                </c:pt>
                <c:pt idx="1">
                  <c:v>62</c:v>
                </c:pt>
                <c:pt idx="2">
                  <c:v>63</c:v>
                </c:pt>
                <c:pt idx="3">
                  <c:v>86</c:v>
                </c:pt>
              </c:numCache>
            </c:numRef>
          </c:val>
        </c:ser>
        <c:shape val="box"/>
        <c:axId val="129841792"/>
        <c:axId val="129910656"/>
        <c:axId val="0"/>
      </c:bar3DChart>
      <c:catAx>
        <c:axId val="1298417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s-ES" sz="1400" dirty="0" smtClean="0"/>
                  <a:t>TOPIC</a:t>
                </a:r>
                <a:endParaRPr lang="es-ES" sz="1400" dirty="0"/>
              </a:p>
            </c:rich>
          </c:tx>
          <c:layout/>
        </c:title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29910656"/>
        <c:crosses val="autoZero"/>
        <c:auto val="1"/>
        <c:lblAlgn val="ctr"/>
        <c:lblOffset val="100"/>
      </c:catAx>
      <c:valAx>
        <c:axId val="12991065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s-ES" sz="1400" dirty="0" smtClean="0"/>
                  <a:t>NUMBER OF CONTRIBUTIONS</a:t>
                </a:r>
                <a:endParaRPr lang="es-ES" sz="14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298417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624693476211696"/>
          <c:y val="0.11817708660390391"/>
          <c:w val="0.11465994041899126"/>
          <c:h val="0.17574798452345897"/>
        </c:manualLayout>
      </c:layout>
      <c:txPr>
        <a:bodyPr/>
        <a:lstStyle/>
        <a:p>
          <a:pPr>
            <a:defRPr sz="1400"/>
          </a:pPr>
          <a:endParaRPr lang="es-ES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Hoja3!$B$1</c:f>
              <c:strCache>
                <c:ptCount val="1"/>
                <c:pt idx="0">
                  <c:v>total</c:v>
                </c:pt>
              </c:strCache>
            </c:strRef>
          </c:tx>
          <c:cat>
            <c:strRef>
              <c:f>Hoja3!$A$23:$A$34</c:f>
              <c:strCache>
                <c:ptCount val="12"/>
                <c:pt idx="0">
                  <c:v>C1I</c:v>
                </c:pt>
                <c:pt idx="1">
                  <c:v>C1II</c:v>
                </c:pt>
                <c:pt idx="2">
                  <c:v>C2I</c:v>
                </c:pt>
                <c:pt idx="3">
                  <c:v>C2II</c:v>
                </c:pt>
                <c:pt idx="4">
                  <c:v>C2III</c:v>
                </c:pt>
                <c:pt idx="5">
                  <c:v>C3I</c:v>
                </c:pt>
                <c:pt idx="6">
                  <c:v>C3II</c:v>
                </c:pt>
                <c:pt idx="7">
                  <c:v>C3III</c:v>
                </c:pt>
                <c:pt idx="8">
                  <c:v>C3IV</c:v>
                </c:pt>
                <c:pt idx="9">
                  <c:v>C4I</c:v>
                </c:pt>
                <c:pt idx="10">
                  <c:v>C4II</c:v>
                </c:pt>
                <c:pt idx="11">
                  <c:v>C4IV</c:v>
                </c:pt>
              </c:strCache>
            </c:strRef>
          </c:cat>
          <c:val>
            <c:numRef>
              <c:f>Hoja3!$B$23:$B$34</c:f>
              <c:numCache>
                <c:formatCode>General</c:formatCode>
                <c:ptCount val="12"/>
                <c:pt idx="0">
                  <c:v>67</c:v>
                </c:pt>
                <c:pt idx="1">
                  <c:v>88</c:v>
                </c:pt>
                <c:pt idx="2">
                  <c:v>37</c:v>
                </c:pt>
                <c:pt idx="3">
                  <c:v>23</c:v>
                </c:pt>
                <c:pt idx="4">
                  <c:v>40</c:v>
                </c:pt>
                <c:pt idx="5">
                  <c:v>38</c:v>
                </c:pt>
                <c:pt idx="6">
                  <c:v>22</c:v>
                </c:pt>
                <c:pt idx="7">
                  <c:v>23</c:v>
                </c:pt>
                <c:pt idx="8">
                  <c:v>22</c:v>
                </c:pt>
                <c:pt idx="9">
                  <c:v>98</c:v>
                </c:pt>
                <c:pt idx="10">
                  <c:v>40</c:v>
                </c:pt>
                <c:pt idx="11">
                  <c:v>24</c:v>
                </c:pt>
              </c:numCache>
            </c:numRef>
          </c:val>
        </c:ser>
        <c:ser>
          <c:idx val="1"/>
          <c:order val="1"/>
          <c:tx>
            <c:strRef>
              <c:f>Hoja3!$C$1</c:f>
              <c:strCache>
                <c:ptCount val="1"/>
                <c:pt idx="0">
                  <c:v>posters</c:v>
                </c:pt>
              </c:strCache>
            </c:strRef>
          </c:tx>
          <c:cat>
            <c:strRef>
              <c:f>Hoja3!$A$23:$A$34</c:f>
              <c:strCache>
                <c:ptCount val="12"/>
                <c:pt idx="0">
                  <c:v>C1I</c:v>
                </c:pt>
                <c:pt idx="1">
                  <c:v>C1II</c:v>
                </c:pt>
                <c:pt idx="2">
                  <c:v>C2I</c:v>
                </c:pt>
                <c:pt idx="3">
                  <c:v>C2II</c:v>
                </c:pt>
                <c:pt idx="4">
                  <c:v>C2III</c:v>
                </c:pt>
                <c:pt idx="5">
                  <c:v>C3I</c:v>
                </c:pt>
                <c:pt idx="6">
                  <c:v>C3II</c:v>
                </c:pt>
                <c:pt idx="7">
                  <c:v>C3III</c:v>
                </c:pt>
                <c:pt idx="8">
                  <c:v>C3IV</c:v>
                </c:pt>
                <c:pt idx="9">
                  <c:v>C4I</c:v>
                </c:pt>
                <c:pt idx="10">
                  <c:v>C4II</c:v>
                </c:pt>
                <c:pt idx="11">
                  <c:v>C4IV</c:v>
                </c:pt>
              </c:strCache>
            </c:strRef>
          </c:cat>
          <c:val>
            <c:numRef>
              <c:f>Hoja3!$C$23:$C$34</c:f>
              <c:numCache>
                <c:formatCode>General</c:formatCode>
                <c:ptCount val="12"/>
                <c:pt idx="0">
                  <c:v>28</c:v>
                </c:pt>
                <c:pt idx="1">
                  <c:v>29</c:v>
                </c:pt>
                <c:pt idx="2">
                  <c:v>16</c:v>
                </c:pt>
                <c:pt idx="3">
                  <c:v>9</c:v>
                </c:pt>
                <c:pt idx="4">
                  <c:v>13</c:v>
                </c:pt>
                <c:pt idx="5">
                  <c:v>18</c:v>
                </c:pt>
                <c:pt idx="6">
                  <c:v>9</c:v>
                </c:pt>
                <c:pt idx="7">
                  <c:v>9</c:v>
                </c:pt>
                <c:pt idx="8">
                  <c:v>6</c:v>
                </c:pt>
                <c:pt idx="9">
                  <c:v>52</c:v>
                </c:pt>
                <c:pt idx="10">
                  <c:v>18</c:v>
                </c:pt>
                <c:pt idx="11">
                  <c:v>6</c:v>
                </c:pt>
              </c:numCache>
            </c:numRef>
          </c:val>
        </c:ser>
        <c:ser>
          <c:idx val="2"/>
          <c:order val="2"/>
          <c:tx>
            <c:strRef>
              <c:f>Hoja3!$D$1</c:f>
              <c:strCache>
                <c:ptCount val="1"/>
                <c:pt idx="0">
                  <c:v>orales</c:v>
                </c:pt>
              </c:strCache>
            </c:strRef>
          </c:tx>
          <c:cat>
            <c:strRef>
              <c:f>Hoja3!$A$23:$A$34</c:f>
              <c:strCache>
                <c:ptCount val="12"/>
                <c:pt idx="0">
                  <c:v>C1I</c:v>
                </c:pt>
                <c:pt idx="1">
                  <c:v>C1II</c:v>
                </c:pt>
                <c:pt idx="2">
                  <c:v>C2I</c:v>
                </c:pt>
                <c:pt idx="3">
                  <c:v>C2II</c:v>
                </c:pt>
                <c:pt idx="4">
                  <c:v>C2III</c:v>
                </c:pt>
                <c:pt idx="5">
                  <c:v>C3I</c:v>
                </c:pt>
                <c:pt idx="6">
                  <c:v>C3II</c:v>
                </c:pt>
                <c:pt idx="7">
                  <c:v>C3III</c:v>
                </c:pt>
                <c:pt idx="8">
                  <c:v>C3IV</c:v>
                </c:pt>
                <c:pt idx="9">
                  <c:v>C4I</c:v>
                </c:pt>
                <c:pt idx="10">
                  <c:v>C4II</c:v>
                </c:pt>
                <c:pt idx="11">
                  <c:v>C4IV</c:v>
                </c:pt>
              </c:strCache>
            </c:strRef>
          </c:cat>
          <c:val>
            <c:numRef>
              <c:f>Hoja3!$D$23:$D$34</c:f>
              <c:numCache>
                <c:formatCode>General</c:formatCode>
                <c:ptCount val="12"/>
                <c:pt idx="0">
                  <c:v>39</c:v>
                </c:pt>
                <c:pt idx="1">
                  <c:v>59</c:v>
                </c:pt>
                <c:pt idx="2">
                  <c:v>21</c:v>
                </c:pt>
                <c:pt idx="3">
                  <c:v>14</c:v>
                </c:pt>
                <c:pt idx="4">
                  <c:v>27</c:v>
                </c:pt>
                <c:pt idx="5">
                  <c:v>20</c:v>
                </c:pt>
                <c:pt idx="6">
                  <c:v>13</c:v>
                </c:pt>
                <c:pt idx="7">
                  <c:v>14</c:v>
                </c:pt>
                <c:pt idx="8">
                  <c:v>16</c:v>
                </c:pt>
                <c:pt idx="9">
                  <c:v>46</c:v>
                </c:pt>
                <c:pt idx="10">
                  <c:v>22</c:v>
                </c:pt>
                <c:pt idx="11">
                  <c:v>18</c:v>
                </c:pt>
              </c:numCache>
            </c:numRef>
          </c:val>
        </c:ser>
        <c:shape val="box"/>
        <c:axId val="171743488"/>
        <c:axId val="171787392"/>
        <c:axId val="0"/>
      </c:bar3DChart>
      <c:catAx>
        <c:axId val="1717434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s-ES" sz="1400" dirty="0" smtClean="0"/>
                  <a:t>SYMPOSIA</a:t>
                </a:r>
                <a:endParaRPr lang="es-ES" sz="1400" dirty="0"/>
              </a:p>
            </c:rich>
          </c:tx>
          <c:layout/>
        </c:title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71787392"/>
        <c:crosses val="autoZero"/>
        <c:auto val="1"/>
        <c:lblAlgn val="ctr"/>
        <c:lblOffset val="100"/>
      </c:catAx>
      <c:valAx>
        <c:axId val="17178739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s-ES" sz="1400" dirty="0" smtClean="0"/>
                  <a:t>NUMBER OF CONTRIBUTIONS</a:t>
                </a:r>
                <a:endParaRPr lang="es-ES" sz="14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71743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0162207251697299"/>
          <c:y val="0.10684503068682605"/>
          <c:w val="0.13982497060766141"/>
          <c:h val="0.13695006110432173"/>
        </c:manualLayout>
      </c:layout>
      <c:txPr>
        <a:bodyPr/>
        <a:lstStyle/>
        <a:p>
          <a:pPr>
            <a:defRPr sz="1400"/>
          </a:pPr>
          <a:endParaRPr lang="es-ES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view3D>
      <c:rAngAx val="1"/>
    </c:view3D>
    <c:plotArea>
      <c:layout>
        <c:manualLayout>
          <c:layoutTarget val="inner"/>
          <c:xMode val="edge"/>
          <c:yMode val="edge"/>
          <c:x val="0.1254534070682454"/>
          <c:y val="3.619568364457821E-2"/>
          <c:w val="0.8425356697955545"/>
          <c:h val="0.78324862052364563"/>
        </c:manualLayout>
      </c:layout>
      <c:bar3DChart>
        <c:barDir val="col"/>
        <c:grouping val="clustered"/>
        <c:ser>
          <c:idx val="0"/>
          <c:order val="0"/>
          <c:tx>
            <c:strRef>
              <c:f>Hoja3!$F$1</c:f>
              <c:strCache>
                <c:ptCount val="1"/>
                <c:pt idx="0">
                  <c:v>total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s-ES"/>
              </a:p>
            </c:txPr>
            <c:showVal val="1"/>
          </c:dLbls>
          <c:cat>
            <c:strRef>
              <c:f>Hoja3!$E$14:$E$16</c:f>
              <c:strCache>
                <c:ptCount val="3"/>
                <c:pt idx="0">
                  <c:v>D1</c:v>
                </c:pt>
                <c:pt idx="1">
                  <c:v>D2</c:v>
                </c:pt>
                <c:pt idx="2">
                  <c:v>D3</c:v>
                </c:pt>
              </c:strCache>
            </c:strRef>
          </c:cat>
          <c:val>
            <c:numRef>
              <c:f>Hoja3!$F$14:$F$16</c:f>
              <c:numCache>
                <c:formatCode>General</c:formatCode>
                <c:ptCount val="3"/>
                <c:pt idx="0">
                  <c:v>162</c:v>
                </c:pt>
                <c:pt idx="1">
                  <c:v>170</c:v>
                </c:pt>
                <c:pt idx="2">
                  <c:v>148</c:v>
                </c:pt>
              </c:numCache>
            </c:numRef>
          </c:val>
        </c:ser>
        <c:ser>
          <c:idx val="1"/>
          <c:order val="1"/>
          <c:tx>
            <c:strRef>
              <c:f>Hoja3!$G$1</c:f>
              <c:strCache>
                <c:ptCount val="1"/>
                <c:pt idx="0">
                  <c:v>posters</c:v>
                </c:pt>
              </c:strCache>
            </c:strRef>
          </c:tx>
          <c:cat>
            <c:strRef>
              <c:f>Hoja3!$E$14:$E$16</c:f>
              <c:strCache>
                <c:ptCount val="3"/>
                <c:pt idx="0">
                  <c:v>D1</c:v>
                </c:pt>
                <c:pt idx="1">
                  <c:v>D2</c:v>
                </c:pt>
                <c:pt idx="2">
                  <c:v>D3</c:v>
                </c:pt>
              </c:strCache>
            </c:strRef>
          </c:cat>
          <c:val>
            <c:numRef>
              <c:f>Hoja3!$G$14:$G$16</c:f>
              <c:numCache>
                <c:formatCode>General</c:formatCode>
                <c:ptCount val="3"/>
                <c:pt idx="0">
                  <c:v>58</c:v>
                </c:pt>
                <c:pt idx="1">
                  <c:v>74</c:v>
                </c:pt>
                <c:pt idx="2">
                  <c:v>60</c:v>
                </c:pt>
              </c:numCache>
            </c:numRef>
          </c:val>
        </c:ser>
        <c:ser>
          <c:idx val="2"/>
          <c:order val="2"/>
          <c:tx>
            <c:strRef>
              <c:f>Hoja3!$H$1</c:f>
              <c:strCache>
                <c:ptCount val="1"/>
                <c:pt idx="0">
                  <c:v>oral</c:v>
                </c:pt>
              </c:strCache>
            </c:strRef>
          </c:tx>
          <c:cat>
            <c:strRef>
              <c:f>Hoja3!$E$14:$E$16</c:f>
              <c:strCache>
                <c:ptCount val="3"/>
                <c:pt idx="0">
                  <c:v>D1</c:v>
                </c:pt>
                <c:pt idx="1">
                  <c:v>D2</c:v>
                </c:pt>
                <c:pt idx="2">
                  <c:v>D3</c:v>
                </c:pt>
              </c:strCache>
            </c:strRef>
          </c:cat>
          <c:val>
            <c:numRef>
              <c:f>Hoja3!$H$14:$H$16</c:f>
              <c:numCache>
                <c:formatCode>General</c:formatCode>
                <c:ptCount val="3"/>
                <c:pt idx="0">
                  <c:v>104</c:v>
                </c:pt>
                <c:pt idx="1">
                  <c:v>96</c:v>
                </c:pt>
                <c:pt idx="2">
                  <c:v>88</c:v>
                </c:pt>
              </c:numCache>
            </c:numRef>
          </c:val>
        </c:ser>
        <c:shape val="box"/>
        <c:axId val="129911424"/>
        <c:axId val="130011904"/>
        <c:axId val="0"/>
      </c:bar3DChart>
      <c:catAx>
        <c:axId val="1299114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TOPIC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30011904"/>
        <c:crosses val="autoZero"/>
        <c:auto val="1"/>
        <c:lblAlgn val="ctr"/>
        <c:lblOffset val="100"/>
      </c:catAx>
      <c:valAx>
        <c:axId val="13001190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NUMBER OF CONTRIBUTIONS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299114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790785657385714"/>
          <c:y val="5.8065307558419432E-2"/>
          <c:w val="0.11831930021959729"/>
          <c:h val="0.18373652927452505"/>
        </c:manualLayout>
      </c:layout>
      <c:txPr>
        <a:bodyPr/>
        <a:lstStyle/>
        <a:p>
          <a:pPr>
            <a:defRPr sz="1400"/>
          </a:pPr>
          <a:endParaRPr lang="es-ES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Hoja3!$B$1</c:f>
              <c:strCache>
                <c:ptCount val="1"/>
                <c:pt idx="0">
                  <c:v>total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s-ES"/>
              </a:p>
            </c:txPr>
            <c:showVal val="1"/>
          </c:dLbls>
          <c:cat>
            <c:strRef>
              <c:f>Hoja3!$A$35:$A$45</c:f>
              <c:strCache>
                <c:ptCount val="11"/>
                <c:pt idx="0">
                  <c:v>D1I</c:v>
                </c:pt>
                <c:pt idx="1">
                  <c:v>D1III</c:v>
                </c:pt>
                <c:pt idx="2">
                  <c:v>D1IV</c:v>
                </c:pt>
                <c:pt idx="3">
                  <c:v>D1V</c:v>
                </c:pt>
                <c:pt idx="4">
                  <c:v>D2I</c:v>
                </c:pt>
                <c:pt idx="5">
                  <c:v>D2II</c:v>
                </c:pt>
                <c:pt idx="6">
                  <c:v>D2III</c:v>
                </c:pt>
                <c:pt idx="7">
                  <c:v>D2IV</c:v>
                </c:pt>
                <c:pt idx="8">
                  <c:v>D3I</c:v>
                </c:pt>
                <c:pt idx="9">
                  <c:v>D3II</c:v>
                </c:pt>
                <c:pt idx="10">
                  <c:v>D3IV</c:v>
                </c:pt>
              </c:strCache>
            </c:strRef>
          </c:cat>
          <c:val>
            <c:numRef>
              <c:f>Hoja3!$B$35:$B$45</c:f>
              <c:numCache>
                <c:formatCode>General</c:formatCode>
                <c:ptCount val="11"/>
                <c:pt idx="0">
                  <c:v>28</c:v>
                </c:pt>
                <c:pt idx="1">
                  <c:v>59</c:v>
                </c:pt>
                <c:pt idx="2">
                  <c:v>32</c:v>
                </c:pt>
                <c:pt idx="3">
                  <c:v>43</c:v>
                </c:pt>
                <c:pt idx="4">
                  <c:v>104</c:v>
                </c:pt>
                <c:pt idx="5">
                  <c:v>23</c:v>
                </c:pt>
                <c:pt idx="6">
                  <c:v>25</c:v>
                </c:pt>
                <c:pt idx="7">
                  <c:v>18</c:v>
                </c:pt>
                <c:pt idx="8">
                  <c:v>52</c:v>
                </c:pt>
                <c:pt idx="9">
                  <c:v>67</c:v>
                </c:pt>
                <c:pt idx="10">
                  <c:v>29</c:v>
                </c:pt>
              </c:numCache>
            </c:numRef>
          </c:val>
        </c:ser>
        <c:ser>
          <c:idx val="1"/>
          <c:order val="1"/>
          <c:tx>
            <c:strRef>
              <c:f>Hoja3!$C$1</c:f>
              <c:strCache>
                <c:ptCount val="1"/>
                <c:pt idx="0">
                  <c:v>posters</c:v>
                </c:pt>
              </c:strCache>
            </c:strRef>
          </c:tx>
          <c:cat>
            <c:strRef>
              <c:f>Hoja3!$A$35:$A$45</c:f>
              <c:strCache>
                <c:ptCount val="11"/>
                <c:pt idx="0">
                  <c:v>D1I</c:v>
                </c:pt>
                <c:pt idx="1">
                  <c:v>D1III</c:v>
                </c:pt>
                <c:pt idx="2">
                  <c:v>D1IV</c:v>
                </c:pt>
                <c:pt idx="3">
                  <c:v>D1V</c:v>
                </c:pt>
                <c:pt idx="4">
                  <c:v>D2I</c:v>
                </c:pt>
                <c:pt idx="5">
                  <c:v>D2II</c:v>
                </c:pt>
                <c:pt idx="6">
                  <c:v>D2III</c:v>
                </c:pt>
                <c:pt idx="7">
                  <c:v>D2IV</c:v>
                </c:pt>
                <c:pt idx="8">
                  <c:v>D3I</c:v>
                </c:pt>
                <c:pt idx="9">
                  <c:v>D3II</c:v>
                </c:pt>
                <c:pt idx="10">
                  <c:v>D3IV</c:v>
                </c:pt>
              </c:strCache>
            </c:strRef>
          </c:cat>
          <c:val>
            <c:numRef>
              <c:f>Hoja3!$C$35:$C$45</c:f>
              <c:numCache>
                <c:formatCode>General</c:formatCode>
                <c:ptCount val="11"/>
                <c:pt idx="0">
                  <c:v>11</c:v>
                </c:pt>
                <c:pt idx="1">
                  <c:v>19</c:v>
                </c:pt>
                <c:pt idx="2">
                  <c:v>13</c:v>
                </c:pt>
                <c:pt idx="3">
                  <c:v>15</c:v>
                </c:pt>
                <c:pt idx="4">
                  <c:v>51</c:v>
                </c:pt>
                <c:pt idx="5">
                  <c:v>8</c:v>
                </c:pt>
                <c:pt idx="6">
                  <c:v>8</c:v>
                </c:pt>
                <c:pt idx="7">
                  <c:v>7</c:v>
                </c:pt>
                <c:pt idx="8">
                  <c:v>20</c:v>
                </c:pt>
                <c:pt idx="9">
                  <c:v>23</c:v>
                </c:pt>
                <c:pt idx="10">
                  <c:v>17</c:v>
                </c:pt>
              </c:numCache>
            </c:numRef>
          </c:val>
        </c:ser>
        <c:ser>
          <c:idx val="2"/>
          <c:order val="2"/>
          <c:tx>
            <c:strRef>
              <c:f>Hoja3!$D$1</c:f>
              <c:strCache>
                <c:ptCount val="1"/>
                <c:pt idx="0">
                  <c:v>orales</c:v>
                </c:pt>
              </c:strCache>
            </c:strRef>
          </c:tx>
          <c:cat>
            <c:strRef>
              <c:f>Hoja3!$A$35:$A$45</c:f>
              <c:strCache>
                <c:ptCount val="11"/>
                <c:pt idx="0">
                  <c:v>D1I</c:v>
                </c:pt>
                <c:pt idx="1">
                  <c:v>D1III</c:v>
                </c:pt>
                <c:pt idx="2">
                  <c:v>D1IV</c:v>
                </c:pt>
                <c:pt idx="3">
                  <c:v>D1V</c:v>
                </c:pt>
                <c:pt idx="4">
                  <c:v>D2I</c:v>
                </c:pt>
                <c:pt idx="5">
                  <c:v>D2II</c:v>
                </c:pt>
                <c:pt idx="6">
                  <c:v>D2III</c:v>
                </c:pt>
                <c:pt idx="7">
                  <c:v>D2IV</c:v>
                </c:pt>
                <c:pt idx="8">
                  <c:v>D3I</c:v>
                </c:pt>
                <c:pt idx="9">
                  <c:v>D3II</c:v>
                </c:pt>
                <c:pt idx="10">
                  <c:v>D3IV</c:v>
                </c:pt>
              </c:strCache>
            </c:strRef>
          </c:cat>
          <c:val>
            <c:numRef>
              <c:f>Hoja3!$D$35:$D$45</c:f>
              <c:numCache>
                <c:formatCode>General</c:formatCode>
                <c:ptCount val="11"/>
                <c:pt idx="0">
                  <c:v>17</c:v>
                </c:pt>
                <c:pt idx="1">
                  <c:v>40</c:v>
                </c:pt>
                <c:pt idx="2">
                  <c:v>19</c:v>
                </c:pt>
                <c:pt idx="3">
                  <c:v>28</c:v>
                </c:pt>
                <c:pt idx="4">
                  <c:v>53</c:v>
                </c:pt>
                <c:pt idx="5">
                  <c:v>15</c:v>
                </c:pt>
                <c:pt idx="6">
                  <c:v>17</c:v>
                </c:pt>
                <c:pt idx="7">
                  <c:v>11</c:v>
                </c:pt>
                <c:pt idx="8">
                  <c:v>32</c:v>
                </c:pt>
                <c:pt idx="9">
                  <c:v>44</c:v>
                </c:pt>
                <c:pt idx="10">
                  <c:v>12</c:v>
                </c:pt>
              </c:numCache>
            </c:numRef>
          </c:val>
        </c:ser>
        <c:shape val="box"/>
        <c:axId val="133736320"/>
        <c:axId val="133737856"/>
        <c:axId val="0"/>
      </c:bar3DChart>
      <c:catAx>
        <c:axId val="1337363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s-ES" sz="1400" dirty="0" smtClean="0"/>
                  <a:t>SYMPOSIA</a:t>
                </a:r>
                <a:endParaRPr lang="es-ES" sz="1400" dirty="0"/>
              </a:p>
            </c:rich>
          </c:tx>
          <c:layout/>
        </c:title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33737856"/>
        <c:crosses val="autoZero"/>
        <c:auto val="1"/>
        <c:lblAlgn val="ctr"/>
        <c:lblOffset val="100"/>
      </c:catAx>
      <c:valAx>
        <c:axId val="13373785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s-ES" sz="1400" dirty="0" smtClean="0"/>
                  <a:t>NUMBER OF CONTRIBUTIONS</a:t>
                </a:r>
                <a:endParaRPr lang="es-ES" sz="14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s-ES"/>
          </a:p>
        </c:txPr>
        <c:crossAx val="133736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273288075520195"/>
          <c:y val="0.11539931427573102"/>
          <c:w val="0.18379135772063523"/>
          <c:h val="0.21161795804124536"/>
        </c:manualLayout>
      </c:layout>
      <c:txPr>
        <a:bodyPr/>
        <a:lstStyle/>
        <a:p>
          <a:pPr>
            <a:defRPr sz="1400"/>
          </a:pPr>
          <a:endParaRPr lang="es-ES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07672-D100-4094-BE58-3860934A453A}" type="datetimeFigureOut">
              <a:rPr lang="es-ES" smtClean="0"/>
              <a:pPr/>
              <a:t>10/08/2013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E808C-8FB0-4317-A7BF-A28CEDDE1D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91726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E808C-8FB0-4317-A7BF-A28CEDDE1D88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56120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E808C-8FB0-4317-A7BF-A28CEDDE1D88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67614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E808C-8FB0-4317-A7BF-A28CEDDE1D88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288894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E808C-8FB0-4317-A7BF-A28CEDDE1D88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965724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E808C-8FB0-4317-A7BF-A28CEDDE1D88}" type="slidenum">
              <a:rPr lang="es-ES" smtClean="0"/>
              <a:pPr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69788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E808C-8FB0-4317-A7BF-A28CEDDE1D88}" type="slidenum">
              <a:rPr lang="es-ES" smtClean="0"/>
              <a:pPr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09239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F20E-DBC7-4F3E-8E9A-F40A4EB6A738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</a:t>
            </a:r>
            <a:r>
              <a:rPr lang="es-ES" dirty="0" smtClean="0"/>
              <a:t>Fernández Sánchez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789B-A9C5-4A0E-B7DE-271C1980F66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8935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A3FED-D604-444F-843F-924E25CFC93A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</a:t>
            </a:r>
            <a:r>
              <a:rPr lang="es-ES" dirty="0" smtClean="0"/>
              <a:t>Fernández Sánchez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789B-A9C5-4A0E-B7DE-271C1980F66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4626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8DBB-CBDE-46CC-9A09-4FF3E2606998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</a:t>
            </a:r>
            <a:r>
              <a:rPr lang="es-ES" dirty="0" smtClean="0"/>
              <a:t>Fernández Sánchez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789B-A9C5-4A0E-B7DE-271C1980F66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78365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B43A7-C369-49E0-B9E7-9104631BABBC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</a:t>
            </a:r>
            <a:r>
              <a:rPr lang="es-ES" dirty="0" smtClean="0"/>
              <a:t>Fernández Sánchez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789B-A9C5-4A0E-B7DE-271C1980F66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11250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438A-99A0-4433-A9D9-757F84527067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</a:t>
            </a:r>
            <a:r>
              <a:rPr lang="es-ES" dirty="0" smtClean="0"/>
              <a:t>Fernández Sánchez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789B-A9C5-4A0E-B7DE-271C1980F66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5658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6B3A-3CE9-4C06-BABC-4C4F0C90A2B7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</a:t>
            </a:r>
            <a:r>
              <a:rPr lang="es-ES" dirty="0" smtClean="0"/>
              <a:t>Fernández Sánchez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789B-A9C5-4A0E-B7DE-271C1980F66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58549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7DD5-8379-4B28-A22D-CA1137B79032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</a:t>
            </a:r>
            <a:r>
              <a:rPr lang="es-ES" dirty="0" smtClean="0"/>
              <a:t>Fernández Sánchez</a:t>
            </a:r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789B-A9C5-4A0E-B7DE-271C1980F66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285835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D27BE-96C3-4610-BA7F-FA0BC5552E38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</a:t>
            </a:r>
            <a:r>
              <a:rPr lang="es-ES" dirty="0" smtClean="0"/>
              <a:t>Fernández Sánchez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789B-A9C5-4A0E-B7DE-271C1980F66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1546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725F-560D-4E4D-9461-3841AB3DBB3A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</a:t>
            </a:r>
            <a:r>
              <a:rPr lang="es-ES" dirty="0" smtClean="0"/>
              <a:t>Fernández Sánchez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789B-A9C5-4A0E-B7DE-271C1980F66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00234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B5629-42FF-4A25-965C-5710A3C2484F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</a:t>
            </a:r>
            <a:r>
              <a:rPr lang="es-ES" dirty="0" smtClean="0"/>
              <a:t>Fernández Sánchez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789B-A9C5-4A0E-B7DE-271C1980F66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466839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4726-D694-4125-8AAE-47DE12A3A458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</a:t>
            </a:r>
            <a:r>
              <a:rPr lang="es-ES" dirty="0" smtClean="0"/>
              <a:t>Fernández Sánchez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789B-A9C5-4A0E-B7DE-271C1980F66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749628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E6F2B-68C7-4074-A89B-E01A65609962}" type="datetime1">
              <a:rPr lang="es-ES" smtClean="0"/>
              <a:pPr/>
              <a:t>10/08/2013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Paloma </a:t>
            </a:r>
            <a:r>
              <a:rPr lang="es-ES" dirty="0" smtClean="0"/>
              <a:t>Fernández Sánchez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2789B-A9C5-4A0E-B7DE-271C1980F66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43059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1470025"/>
          </a:xfrm>
        </p:spPr>
        <p:txBody>
          <a:bodyPr/>
          <a:lstStyle/>
          <a:p>
            <a:r>
              <a:rPr lang="es-ES" dirty="0" smtClean="0"/>
              <a:t>6 MAIN AREAS: 52 SYMPOSIA GROUPED IN 22 TOPICS</a:t>
            </a:r>
            <a:endParaRPr lang="es-ES" dirty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Fernández Sánchez</a:t>
            </a:r>
            <a:endParaRPr lang="es-ES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789B-A9C5-4A0E-B7DE-271C1980F667}" type="slidenum">
              <a:rPr lang="es-ES" smtClean="0"/>
              <a:pPr/>
              <a:t>1</a:t>
            </a:fld>
            <a:endParaRPr lang="es-ES"/>
          </a:p>
        </p:txBody>
      </p:sp>
      <p:sp>
        <p:nvSpPr>
          <p:cNvPr id="6" name="3 Título"/>
          <p:cNvSpPr txBox="1">
            <a:spLocks/>
          </p:cNvSpPr>
          <p:nvPr/>
        </p:nvSpPr>
        <p:spPr>
          <a:xfrm>
            <a:off x="685800" y="34290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 ADDITIONAL AREA  DEVOTED TO CAREER DEVELOPMENT,</a:t>
            </a:r>
            <a:r>
              <a:rPr kumimoji="0" lang="es-E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EDUCATION</a:t>
            </a: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AND TECHNOLOGY TRANSFER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4 Gráfico"/>
          <p:cNvGraphicFramePr/>
          <p:nvPr/>
        </p:nvGraphicFramePr>
        <p:xfrm>
          <a:off x="827584" y="476672"/>
          <a:ext cx="698477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365125"/>
          </a:xfrm>
        </p:spPr>
        <p:txBody>
          <a:bodyPr/>
          <a:lstStyle/>
          <a:p>
            <a:r>
              <a:rPr lang="es-ES" dirty="0" smtClean="0"/>
              <a:t>Paloma Fernández Sánchez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2 Gráfico"/>
          <p:cNvGraphicFramePr/>
          <p:nvPr/>
        </p:nvGraphicFramePr>
        <p:xfrm>
          <a:off x="827584" y="764704"/>
          <a:ext cx="655272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365125"/>
          </a:xfrm>
        </p:spPr>
        <p:txBody>
          <a:bodyPr/>
          <a:lstStyle/>
          <a:p>
            <a:r>
              <a:rPr lang="es-ES" dirty="0" smtClean="0"/>
              <a:t>Paloma Fernández Sánchez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12860077"/>
              </p:ext>
            </p:extLst>
          </p:nvPr>
        </p:nvGraphicFramePr>
        <p:xfrm>
          <a:off x="467544" y="548680"/>
          <a:ext cx="8352928" cy="57000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9580"/>
                <a:gridCol w="4357529"/>
                <a:gridCol w="3525819"/>
              </a:tblGrid>
              <a:tr h="145083"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Title of Topic / Symposium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Coordinator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</a:tr>
              <a:tr h="290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D1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Physical</a:t>
                      </a:r>
                      <a:r>
                        <a:rPr lang="en-US" sz="1200">
                          <a:effectLst/>
                        </a:rPr>
                        <a:t>, </a:t>
                      </a:r>
                      <a:r>
                        <a:rPr lang="en-US" sz="1200" smtClean="0">
                          <a:effectLst/>
                        </a:rPr>
                        <a:t>Chemical and Structural Characterisation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Beata </a:t>
                      </a:r>
                      <a:r>
                        <a:rPr lang="es-ES" sz="1200" dirty="0" err="1">
                          <a:effectLst/>
                        </a:rPr>
                        <a:t>Dubiel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</a:tr>
              <a:tr h="145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u="none" strike="noStrike" dirty="0" err="1" smtClean="0">
                          <a:effectLst/>
                        </a:rPr>
                        <a:t>Atom</a:t>
                      </a:r>
                      <a:r>
                        <a:rPr lang="es-ES" sz="1200" u="none" strike="noStrike" dirty="0" smtClean="0">
                          <a:effectLst/>
                        </a:rPr>
                        <a:t> </a:t>
                      </a:r>
                      <a:r>
                        <a:rPr lang="es-ES" sz="1200" u="none" strike="noStrike" dirty="0" err="1">
                          <a:effectLst/>
                        </a:rPr>
                        <a:t>Probe</a:t>
                      </a:r>
                      <a:r>
                        <a:rPr lang="es-ES" sz="1200" u="none" strike="noStrike" dirty="0">
                          <a:effectLst/>
                        </a:rPr>
                        <a:t> </a:t>
                      </a:r>
                      <a:r>
                        <a:rPr lang="es-ES" sz="1200" u="none" strike="noStrike" dirty="0" err="1" smtClean="0">
                          <a:effectLst/>
                        </a:rPr>
                        <a:t>Tomography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Didier </a:t>
                      </a:r>
                      <a:r>
                        <a:rPr lang="es-ES" sz="1200" smtClean="0">
                          <a:effectLst/>
                        </a:rPr>
                        <a:t>Blavette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</a:tr>
              <a:tr h="290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III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 err="1" smtClean="0">
                          <a:effectLst/>
                        </a:rPr>
                        <a:t>Tomographic</a:t>
                      </a:r>
                      <a:r>
                        <a:rPr lang="en-US" sz="1200" u="none" strike="noStrike" dirty="0" smtClean="0">
                          <a:effectLst/>
                        </a:rPr>
                        <a:t> and Radiographic Imaging </a:t>
                      </a:r>
                      <a:r>
                        <a:rPr lang="en-US" sz="1200" u="none" strike="noStrike" dirty="0">
                          <a:effectLst/>
                        </a:rPr>
                        <a:t>with </a:t>
                      </a:r>
                      <a:r>
                        <a:rPr lang="en-US" sz="1200" u="none" strike="noStrike" dirty="0" smtClean="0">
                          <a:effectLst/>
                        </a:rPr>
                        <a:t>X-Rays and </a:t>
                      </a:r>
                      <a:r>
                        <a:rPr lang="en-US" sz="1200" u="none" strike="noStrike" dirty="0">
                          <a:effectLst/>
                        </a:rPr>
                        <a:t>Neutrons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Alexander Rack</a:t>
                      </a:r>
                      <a:r>
                        <a:rPr lang="es-ES" sz="1200" dirty="0">
                          <a:effectLst/>
                        </a:rPr>
                        <a:t/>
                      </a:r>
                      <a:br>
                        <a:rPr lang="es-ES" sz="1200" dirty="0">
                          <a:effectLst/>
                        </a:rPr>
                      </a:br>
                      <a:r>
                        <a:rPr lang="es-ES" sz="1200" err="1">
                          <a:effectLst/>
                        </a:rPr>
                        <a:t>Timm</a:t>
                      </a:r>
                      <a:r>
                        <a:rPr lang="es-ES" sz="1200">
                          <a:effectLst/>
                        </a:rPr>
                        <a:t> </a:t>
                      </a:r>
                      <a:r>
                        <a:rPr lang="es-ES" sz="1200" smtClean="0">
                          <a:effectLst/>
                        </a:rPr>
                        <a:t>Weitkamp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</a:tr>
              <a:tr h="290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IV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Neutron </a:t>
                      </a:r>
                      <a:r>
                        <a:rPr lang="en-US" sz="1200" u="none" strike="noStrike" dirty="0" smtClean="0">
                          <a:effectLst/>
                        </a:rPr>
                        <a:t>and X-Ray Diffraction and Imaging </a:t>
                      </a:r>
                      <a:r>
                        <a:rPr lang="en-US" sz="1200" u="none" strike="noStrike" dirty="0">
                          <a:effectLst/>
                        </a:rPr>
                        <a:t>for </a:t>
                      </a:r>
                      <a:r>
                        <a:rPr lang="en-US" sz="1200" u="none" strike="noStrike" dirty="0" smtClean="0">
                          <a:effectLst/>
                        </a:rPr>
                        <a:t>Materials </a:t>
                      </a:r>
                      <a:r>
                        <a:rPr lang="en-US" sz="1200" u="none" strike="noStrike" dirty="0">
                          <a:effectLst/>
                        </a:rPr>
                        <a:t>Science </a:t>
                      </a:r>
                      <a:r>
                        <a:rPr lang="en-US" sz="1200" u="none" strike="noStrike" dirty="0" smtClean="0">
                          <a:effectLst/>
                        </a:rPr>
                        <a:t>and </a:t>
                      </a:r>
                      <a:r>
                        <a:rPr lang="en-US" sz="1200" u="none" strike="noStrike" dirty="0">
                          <a:effectLst/>
                        </a:rPr>
                        <a:t>Engineering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Michael Fitzpatrick</a:t>
                      </a:r>
                      <a:r>
                        <a:rPr lang="es-ES" sz="1200" dirty="0">
                          <a:effectLst/>
                        </a:rPr>
                        <a:t/>
                      </a:r>
                      <a:br>
                        <a:rPr lang="es-ES" sz="1200" dirty="0">
                          <a:effectLst/>
                        </a:rPr>
                      </a:br>
                      <a:r>
                        <a:rPr lang="es-ES" sz="1200">
                          <a:effectLst/>
                        </a:rPr>
                        <a:t>Jon </a:t>
                      </a:r>
                      <a:r>
                        <a:rPr lang="es-ES" sz="1200" smtClean="0">
                          <a:effectLst/>
                        </a:rPr>
                        <a:t>James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</a:tr>
              <a:tr h="4352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 smtClean="0">
                          <a:effectLst/>
                        </a:rPr>
                        <a:t>Advanced </a:t>
                      </a:r>
                      <a:r>
                        <a:rPr lang="en-US" sz="1200" u="none" strike="noStrike" dirty="0">
                          <a:effectLst/>
                        </a:rPr>
                        <a:t>Electron </a:t>
                      </a:r>
                      <a:r>
                        <a:rPr lang="en-US" sz="1200" u="none" strike="noStrike" dirty="0" smtClean="0">
                          <a:effectLst/>
                        </a:rPr>
                        <a:t>and </a:t>
                      </a:r>
                      <a:r>
                        <a:rPr lang="en-US" sz="1200" u="none" strike="noStrike" dirty="0">
                          <a:effectLst/>
                        </a:rPr>
                        <a:t>Ion Microscopy Methods in </a:t>
                      </a:r>
                      <a:r>
                        <a:rPr lang="en-US" sz="1200" u="none" strike="noStrike" dirty="0" smtClean="0">
                          <a:effectLst/>
                        </a:rPr>
                        <a:t>Materials Characterization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Maria Sozanska</a:t>
                      </a:r>
                      <a:r>
                        <a:rPr lang="es-ES" sz="1200">
                          <a:effectLst/>
                        </a:rPr>
                        <a:t/>
                      </a:r>
                      <a:br>
                        <a:rPr lang="es-ES" sz="1200">
                          <a:effectLst/>
                        </a:rPr>
                      </a:br>
                      <a:r>
                        <a:rPr lang="es-ES" sz="1200" smtClean="0">
                          <a:effectLst/>
                        </a:rPr>
                        <a:t>Beata </a:t>
                      </a:r>
                      <a:r>
                        <a:rPr lang="es-ES" sz="1200" dirty="0" err="1">
                          <a:effectLst/>
                        </a:rPr>
                        <a:t>Dubiel</a:t>
                      </a:r>
                      <a:endParaRPr lang="es-ES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Christian </a:t>
                      </a:r>
                      <a:r>
                        <a:rPr lang="es-ES" sz="1200" dirty="0" err="1">
                          <a:effectLst/>
                        </a:rPr>
                        <a:t>Kübel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</a:tr>
              <a:tr h="145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D2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Mechanical Characterisation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Gerhard </a:t>
                      </a:r>
                      <a:r>
                        <a:rPr lang="es-ES" sz="1200" dirty="0" err="1">
                          <a:effectLst/>
                        </a:rPr>
                        <a:t>Dehm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</a:tr>
              <a:tr h="290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 smtClean="0">
                          <a:effectLst/>
                        </a:rPr>
                        <a:t>Mechanical Behavior </a:t>
                      </a:r>
                      <a:r>
                        <a:rPr lang="en-US" sz="1200" u="none" strike="noStrike" dirty="0">
                          <a:effectLst/>
                        </a:rPr>
                        <a:t>of </a:t>
                      </a:r>
                      <a:r>
                        <a:rPr lang="en-US" sz="1200" u="none" strike="noStrike" dirty="0" smtClean="0">
                          <a:effectLst/>
                        </a:rPr>
                        <a:t>Advanced Materials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Jon </a:t>
                      </a:r>
                      <a:r>
                        <a:rPr lang="es-ES" sz="1200" smtClean="0">
                          <a:effectLst/>
                        </a:rPr>
                        <a:t>Molina</a:t>
                      </a:r>
                      <a:r>
                        <a:rPr lang="es-ES" sz="1200" dirty="0">
                          <a:effectLst/>
                        </a:rPr>
                        <a:t/>
                      </a:r>
                      <a:br>
                        <a:rPr lang="es-ES" sz="1200" dirty="0">
                          <a:effectLst/>
                        </a:rPr>
                      </a:br>
                      <a:r>
                        <a:rPr lang="es-ES" sz="1200">
                          <a:effectLst/>
                        </a:rPr>
                        <a:t>Ruth </a:t>
                      </a:r>
                      <a:r>
                        <a:rPr lang="es-ES" sz="1200" smtClean="0">
                          <a:effectLst/>
                        </a:rPr>
                        <a:t>Schwaiger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</a:tr>
              <a:tr h="290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In-situ Micro- </a:t>
                      </a:r>
                      <a:r>
                        <a:rPr lang="en-US" sz="1200" u="none" strike="noStrike" dirty="0" smtClean="0">
                          <a:effectLst/>
                        </a:rPr>
                        <a:t>and Nano-Mechanical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Characterisation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Marc </a:t>
                      </a:r>
                      <a:r>
                        <a:rPr lang="es-ES" sz="1200" dirty="0" err="1">
                          <a:effectLst/>
                        </a:rPr>
                        <a:t>Legros</a:t>
                      </a:r>
                      <a:r>
                        <a:rPr lang="es-ES" sz="1200">
                          <a:effectLst/>
                        </a:rPr>
                        <a:t/>
                      </a:r>
                      <a:br>
                        <a:rPr lang="es-ES" sz="1200">
                          <a:effectLst/>
                        </a:rPr>
                      </a:br>
                      <a:r>
                        <a:rPr lang="es-ES" sz="1200" smtClean="0">
                          <a:effectLst/>
                        </a:rPr>
                        <a:t>Sandra </a:t>
                      </a:r>
                      <a:r>
                        <a:rPr lang="es-ES" sz="1200" dirty="0" err="1">
                          <a:effectLst/>
                        </a:rPr>
                        <a:t>Korte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</a:tr>
              <a:tr h="290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III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 smtClean="0">
                          <a:effectLst/>
                        </a:rPr>
                        <a:t>Interface Failure </a:t>
                      </a:r>
                      <a:r>
                        <a:rPr lang="en-US" sz="1200" u="none" strike="noStrike" dirty="0">
                          <a:effectLst/>
                        </a:rPr>
                        <a:t>in Thin Film Structure </a:t>
                      </a:r>
                      <a:r>
                        <a:rPr lang="en-US" sz="1200" u="none" strike="noStrike" dirty="0" smtClean="0">
                          <a:effectLst/>
                        </a:rPr>
                        <a:t>and </a:t>
                      </a:r>
                      <a:r>
                        <a:rPr lang="en-US" sz="1200" u="none" strike="noStrike" dirty="0">
                          <a:effectLst/>
                        </a:rPr>
                        <a:t>Composite </a:t>
                      </a:r>
                      <a:r>
                        <a:rPr lang="en-US" sz="1200" u="none" strike="noStrike" dirty="0" smtClean="0">
                          <a:effectLst/>
                        </a:rPr>
                        <a:t>Materials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Megan </a:t>
                      </a:r>
                      <a:r>
                        <a:rPr lang="en-US" sz="1200" dirty="0" err="1">
                          <a:effectLst/>
                        </a:rPr>
                        <a:t>Cordill</a:t>
                      </a:r>
                      <a:r>
                        <a:rPr lang="en-US" sz="1200">
                          <a:effectLst/>
                        </a:rPr>
                        <a:t/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 smtClean="0">
                          <a:effectLst/>
                        </a:rPr>
                        <a:t>James Dean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</a:tr>
              <a:tr h="290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IV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 smtClean="0">
                          <a:effectLst/>
                        </a:rPr>
                        <a:t>Characterization </a:t>
                      </a:r>
                      <a:r>
                        <a:rPr lang="en-US" sz="1200" u="none" strike="noStrike" dirty="0">
                          <a:effectLst/>
                        </a:rPr>
                        <a:t>of the </a:t>
                      </a:r>
                      <a:r>
                        <a:rPr lang="en-US" sz="1200" u="none" strike="noStrike" dirty="0" smtClean="0">
                          <a:effectLst/>
                        </a:rPr>
                        <a:t>Mechanical Aspects </a:t>
                      </a:r>
                      <a:r>
                        <a:rPr lang="en-US" sz="1200" u="none" strike="noStrike" dirty="0">
                          <a:effectLst/>
                        </a:rPr>
                        <a:t>of Corrosion </a:t>
                      </a:r>
                      <a:r>
                        <a:rPr lang="en-US" sz="1200" u="none" strike="noStrike" dirty="0" smtClean="0">
                          <a:effectLst/>
                        </a:rPr>
                        <a:t>and Environmental Degradation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Afrooz Barnoush</a:t>
                      </a:r>
                      <a:r>
                        <a:rPr lang="es-ES" sz="1200">
                          <a:effectLst/>
                        </a:rPr>
                        <a:t/>
                      </a:r>
                      <a:br>
                        <a:rPr lang="es-ES" sz="1200">
                          <a:effectLst/>
                        </a:rPr>
                      </a:br>
                      <a:r>
                        <a:rPr lang="es-ES" sz="1200" smtClean="0">
                          <a:effectLst/>
                        </a:rPr>
                        <a:t>Wolfgang </a:t>
                      </a:r>
                      <a:r>
                        <a:rPr lang="es-ES" sz="1200" dirty="0" err="1">
                          <a:effectLst/>
                        </a:rPr>
                        <a:t>Dietzel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</a:tr>
              <a:tr h="290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D3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Materials </a:t>
                      </a:r>
                      <a:r>
                        <a:rPr lang="en-US" sz="1200" err="1">
                          <a:effectLst/>
                        </a:rPr>
                        <a:t>Modelling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smtClean="0">
                          <a:effectLst/>
                        </a:rPr>
                        <a:t>and </a:t>
                      </a:r>
                      <a:r>
                        <a:rPr lang="en-US" sz="1200" dirty="0">
                          <a:effectLst/>
                        </a:rPr>
                        <a:t>Experiments </a:t>
                      </a:r>
                      <a:r>
                        <a:rPr lang="en-US" sz="1200">
                          <a:effectLst/>
                        </a:rPr>
                        <a:t>on </a:t>
                      </a:r>
                      <a:r>
                        <a:rPr lang="en-US" sz="1200" smtClean="0">
                          <a:effectLst/>
                        </a:rPr>
                        <a:t>all </a:t>
                      </a:r>
                      <a:r>
                        <a:rPr lang="en-US" sz="1200">
                          <a:effectLst/>
                        </a:rPr>
                        <a:t>Length </a:t>
                      </a:r>
                      <a:r>
                        <a:rPr lang="en-US" sz="1200" smtClean="0">
                          <a:effectLst/>
                        </a:rPr>
                        <a:t>Scales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effectLst/>
                        </a:rPr>
                        <a:t>Risto</a:t>
                      </a:r>
                      <a:r>
                        <a:rPr lang="es-ES" sz="1200" dirty="0">
                          <a:effectLst/>
                        </a:rPr>
                        <a:t> </a:t>
                      </a:r>
                      <a:r>
                        <a:rPr lang="es-ES" sz="1200" dirty="0" err="1">
                          <a:effectLst/>
                        </a:rPr>
                        <a:t>Nieminen</a:t>
                      </a:r>
                      <a:r>
                        <a:rPr lang="es-ES" sz="1200">
                          <a:effectLst/>
                        </a:rPr>
                        <a:t>, </a:t>
                      </a:r>
                      <a:r>
                        <a:rPr lang="es-ES" sz="1200" smtClean="0">
                          <a:effectLst/>
                        </a:rPr>
                        <a:t>Alfred </a:t>
                      </a:r>
                      <a:r>
                        <a:rPr lang="es-ES" sz="1200" dirty="0">
                          <a:effectLst/>
                        </a:rPr>
                        <a:t>Ludwig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</a:tr>
              <a:tr h="5803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 smtClean="0">
                          <a:effectLst/>
                        </a:rPr>
                        <a:t>Materials </a:t>
                      </a:r>
                      <a:r>
                        <a:rPr lang="en-US" sz="1200" u="none" strike="noStrike" dirty="0">
                          <a:effectLst/>
                        </a:rPr>
                        <a:t>Discovery </a:t>
                      </a:r>
                      <a:r>
                        <a:rPr lang="en-US" sz="1200" u="none" strike="noStrike" dirty="0" smtClean="0">
                          <a:effectLst/>
                        </a:rPr>
                        <a:t>and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High-Throughput Methods in </a:t>
                      </a:r>
                      <a:r>
                        <a:rPr lang="en-US" sz="1200" dirty="0" err="1">
                          <a:effectLst/>
                        </a:rPr>
                        <a:t>Modelling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smtClean="0">
                          <a:effectLst/>
                        </a:rPr>
                        <a:t>and </a:t>
                      </a:r>
                      <a:r>
                        <a:rPr lang="en-US" sz="1200" dirty="0">
                          <a:effectLst/>
                        </a:rPr>
                        <a:t>Experiment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Ralf Drautz; Nicola Marzari</a:t>
                      </a:r>
                      <a:r>
                        <a:rPr lang="es-ES" sz="1200" dirty="0">
                          <a:effectLst/>
                        </a:rPr>
                        <a:t/>
                      </a:r>
                      <a:br>
                        <a:rPr lang="es-ES" sz="1200" dirty="0">
                          <a:effectLst/>
                        </a:rPr>
                      </a:br>
                      <a:r>
                        <a:rPr lang="es-ES" sz="1200" err="1">
                          <a:effectLst/>
                        </a:rPr>
                        <a:t>Jörg</a:t>
                      </a:r>
                      <a:r>
                        <a:rPr lang="es-ES" sz="1200">
                          <a:effectLst/>
                        </a:rPr>
                        <a:t> </a:t>
                      </a:r>
                      <a:r>
                        <a:rPr lang="es-ES" sz="1200" smtClean="0">
                          <a:effectLst/>
                        </a:rPr>
                        <a:t>Neubauer; Alfred </a:t>
                      </a:r>
                      <a:r>
                        <a:rPr lang="es-ES" sz="1200" dirty="0">
                          <a:effectLst/>
                        </a:rPr>
                        <a:t>Ludwig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</a:tr>
              <a:tr h="4352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 err="1" smtClean="0">
                          <a:effectLst/>
                        </a:rPr>
                        <a:t>Multiscale</a:t>
                      </a:r>
                      <a:r>
                        <a:rPr lang="en-US" sz="1200" u="none" strike="noStrike" dirty="0" smtClean="0">
                          <a:effectLst/>
                        </a:rPr>
                        <a:t> and Thermodynamics </a:t>
                      </a:r>
                      <a:r>
                        <a:rPr lang="en-US" sz="1200" u="none" strike="noStrike" dirty="0">
                          <a:effectLst/>
                        </a:rPr>
                        <a:t>Modeling - from </a:t>
                      </a:r>
                      <a:r>
                        <a:rPr lang="en-US" sz="1200" u="none" strike="noStrike" dirty="0" smtClean="0">
                          <a:effectLst/>
                        </a:rPr>
                        <a:t>Atomic-Scale </a:t>
                      </a:r>
                      <a:r>
                        <a:rPr lang="en-US" sz="1200" u="none" strike="noStrike" dirty="0">
                          <a:effectLst/>
                        </a:rPr>
                        <a:t>Properties to </a:t>
                      </a:r>
                      <a:r>
                        <a:rPr lang="en-US" sz="1200" u="none" strike="noStrike" dirty="0" smtClean="0">
                          <a:effectLst/>
                        </a:rPr>
                        <a:t>Macroscopic Behavior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smtClean="0">
                          <a:effectLst/>
                        </a:rPr>
                        <a:t>Alexei </a:t>
                      </a:r>
                      <a:r>
                        <a:rPr lang="de-DE" sz="1200" dirty="0" smtClean="0">
                          <a:effectLst/>
                        </a:rPr>
                        <a:t>Khokhlov</a:t>
                      </a:r>
                      <a:r>
                        <a:rPr lang="de-DE" sz="1200" smtClean="0">
                          <a:effectLst/>
                        </a:rPr>
                        <a:t>; Hans </a:t>
                      </a:r>
                      <a:r>
                        <a:rPr lang="de-DE" sz="1200" dirty="0">
                          <a:effectLst/>
                        </a:rPr>
                        <a:t>Jürgen Seifert </a:t>
                      </a:r>
                      <a:endParaRPr lang="es-ES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Igor </a:t>
                      </a:r>
                      <a:r>
                        <a:rPr lang="en-US" sz="1200" smtClean="0">
                          <a:effectLst/>
                        </a:rPr>
                        <a:t>Abrikosov</a:t>
                      </a: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</a:tr>
              <a:tr h="318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IV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 smtClean="0">
                          <a:effectLst/>
                        </a:rPr>
                        <a:t>Materials </a:t>
                      </a:r>
                      <a:r>
                        <a:rPr lang="en-US" sz="1200" u="none" strike="noStrike" dirty="0">
                          <a:effectLst/>
                        </a:rPr>
                        <a:t>Modeling for Energy </a:t>
                      </a:r>
                      <a:r>
                        <a:rPr lang="en-US" sz="1200" u="none" strike="noStrike" dirty="0" smtClean="0">
                          <a:effectLst/>
                        </a:rPr>
                        <a:t>Applications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Rajeev Ahuja 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2" marR="56772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8" y="109462"/>
            <a:ext cx="79928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Area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Characterisation and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Modelling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Area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Overseers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Frank </a:t>
            </a:r>
            <a:r>
              <a:rPr kumimoji="0" lang="en-US" sz="1400" b="1" i="0" u="none" strike="noStrike" cap="none" normalizeH="0" baseline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Mücklich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and </a:t>
            </a:r>
            <a:r>
              <a:rPr kumimoji="0" lang="en-US" sz="1400" b="1" i="0" u="none" strike="noStrike" cap="none" normalizeH="0" baseline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Dierk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Raabe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</a:t>
            </a:r>
            <a:r>
              <a:rPr lang="es-ES" dirty="0" smtClean="0"/>
              <a:t>Fernández Sánchez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789B-A9C5-4A0E-B7DE-271C1980F667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0866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5 Gráfico"/>
          <p:cNvGraphicFramePr/>
          <p:nvPr/>
        </p:nvGraphicFramePr>
        <p:xfrm>
          <a:off x="971600" y="764704"/>
          <a:ext cx="676875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365125"/>
          </a:xfrm>
        </p:spPr>
        <p:txBody>
          <a:bodyPr/>
          <a:lstStyle/>
          <a:p>
            <a:r>
              <a:rPr lang="es-ES" dirty="0" smtClean="0"/>
              <a:t>Paloma Fernández Sánchez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3 Gráfico"/>
          <p:cNvGraphicFramePr/>
          <p:nvPr/>
        </p:nvGraphicFramePr>
        <p:xfrm>
          <a:off x="1043608" y="404664"/>
          <a:ext cx="5814392" cy="4395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365125"/>
          </a:xfrm>
        </p:spPr>
        <p:txBody>
          <a:bodyPr/>
          <a:lstStyle/>
          <a:p>
            <a:r>
              <a:rPr lang="es-ES" dirty="0" smtClean="0"/>
              <a:t>Paloma Fernández Sánchez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28441680"/>
              </p:ext>
            </p:extLst>
          </p:nvPr>
        </p:nvGraphicFramePr>
        <p:xfrm>
          <a:off x="899592" y="1340768"/>
          <a:ext cx="6192689" cy="47189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1777"/>
                <a:gridCol w="3727036"/>
                <a:gridCol w="1993876"/>
              </a:tblGrid>
              <a:tr h="262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Title of Topic / Symposium 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Coordinator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E1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Materials </a:t>
                      </a:r>
                      <a:r>
                        <a:rPr lang="es-ES" sz="1200" err="1">
                          <a:effectLst/>
                        </a:rPr>
                        <a:t>for</a:t>
                      </a:r>
                      <a:r>
                        <a:rPr lang="es-ES" sz="1200">
                          <a:effectLst/>
                        </a:rPr>
                        <a:t> </a:t>
                      </a:r>
                      <a:r>
                        <a:rPr lang="es-ES" sz="1200" smtClean="0">
                          <a:effectLst/>
                        </a:rPr>
                        <a:t>Renewable </a:t>
                      </a:r>
                      <a:r>
                        <a:rPr lang="es-ES" sz="1200" dirty="0" err="1">
                          <a:effectLst/>
                        </a:rPr>
                        <a:t>Energy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Maria Luisa </a:t>
                      </a:r>
                      <a:r>
                        <a:rPr lang="es-ES" sz="1200">
                          <a:effectLst/>
                        </a:rPr>
                        <a:t>Di </a:t>
                      </a:r>
                      <a:r>
                        <a:rPr lang="es-ES" sz="1200" smtClean="0">
                          <a:effectLst/>
                        </a:rPr>
                        <a:t>Vona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3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II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u="none" strike="noStrike" dirty="0" err="1" smtClean="0">
                          <a:effectLst/>
                        </a:rPr>
                        <a:t>Photovoltaics</a:t>
                      </a:r>
                      <a:r>
                        <a:rPr lang="es-ES" sz="1200" u="none" strike="noStrike" dirty="0" smtClean="0">
                          <a:effectLst/>
                        </a:rPr>
                        <a:t> </a:t>
                      </a:r>
                      <a:r>
                        <a:rPr lang="es-ES" sz="1200" u="none" strike="noStrike" dirty="0" err="1">
                          <a:effectLst/>
                        </a:rPr>
                        <a:t>Processing</a:t>
                      </a:r>
                      <a:r>
                        <a:rPr lang="es-ES" sz="1200" u="none" strike="noStrike" dirty="0">
                          <a:effectLst/>
                        </a:rPr>
                        <a:t> </a:t>
                      </a:r>
                      <a:r>
                        <a:rPr lang="es-ES" sz="1200" u="none" strike="noStrike" dirty="0" smtClean="0">
                          <a:effectLst/>
                        </a:rPr>
                        <a:t>and </a:t>
                      </a:r>
                      <a:r>
                        <a:rPr lang="es-ES" sz="1200" u="none" strike="noStrike" dirty="0" err="1">
                          <a:effectLst/>
                        </a:rPr>
                        <a:t>Devices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 smtClean="0">
                          <a:effectLst/>
                        </a:rPr>
                        <a:t>Susan</a:t>
                      </a:r>
                      <a:r>
                        <a:rPr lang="es-ES" sz="1200" dirty="0" smtClean="0">
                          <a:effectLst/>
                        </a:rPr>
                        <a:t> </a:t>
                      </a:r>
                      <a:r>
                        <a:rPr lang="es-ES" sz="1200" dirty="0" err="1">
                          <a:effectLst/>
                        </a:rPr>
                        <a:t>Schorr</a:t>
                      </a:r>
                      <a:r>
                        <a:rPr lang="es-ES" sz="1200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</a:rPr>
                        <a:t>Martin </a:t>
                      </a:r>
                      <a:r>
                        <a:rPr lang="es-ES" sz="1200" dirty="0" err="1" smtClean="0">
                          <a:effectLst/>
                        </a:rPr>
                        <a:t>Schmücker</a:t>
                      </a:r>
                      <a:endParaRPr lang="es-E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Sergui</a:t>
                      </a: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Levcenco</a:t>
                      </a: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Ivan</a:t>
                      </a: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Davoli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62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III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u="none" strike="noStrike" dirty="0" err="1" smtClean="0">
                          <a:effectLst/>
                        </a:rPr>
                        <a:t>Materials</a:t>
                      </a:r>
                      <a:r>
                        <a:rPr lang="es-ES" sz="1200" u="none" strike="noStrike" dirty="0" smtClean="0">
                          <a:effectLst/>
                        </a:rPr>
                        <a:t> </a:t>
                      </a:r>
                      <a:r>
                        <a:rPr lang="es-ES" sz="1200" u="none" strike="noStrike" dirty="0" err="1">
                          <a:effectLst/>
                        </a:rPr>
                        <a:t>for</a:t>
                      </a:r>
                      <a:r>
                        <a:rPr lang="es-ES" sz="1200" u="none" strike="noStrike" dirty="0">
                          <a:effectLst/>
                        </a:rPr>
                        <a:t> Fuel </a:t>
                      </a:r>
                      <a:r>
                        <a:rPr lang="es-ES" sz="1200" u="none" strike="noStrike" dirty="0" err="1">
                          <a:effectLst/>
                        </a:rPr>
                        <a:t>Cells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Maria Luisa </a:t>
                      </a:r>
                      <a:r>
                        <a:rPr lang="es-ES" sz="1200">
                          <a:effectLst/>
                        </a:rPr>
                        <a:t>Di </a:t>
                      </a:r>
                      <a:r>
                        <a:rPr lang="es-ES" sz="1200" smtClean="0">
                          <a:effectLst/>
                        </a:rPr>
                        <a:t>Vona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E2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Transportation and </a:t>
                      </a:r>
                      <a:r>
                        <a:rPr lang="es-ES" sz="1200" dirty="0" err="1">
                          <a:effectLst/>
                        </a:rPr>
                        <a:t>Mobility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effectLst/>
                        </a:rPr>
                        <a:t>Dirk</a:t>
                      </a:r>
                      <a:r>
                        <a:rPr lang="es-ES" sz="1200" dirty="0">
                          <a:effectLst/>
                        </a:rPr>
                        <a:t> </a:t>
                      </a:r>
                      <a:r>
                        <a:rPr lang="es-ES" sz="1200" dirty="0" err="1">
                          <a:effectLst/>
                        </a:rPr>
                        <a:t>Lehmhus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Transportation and </a:t>
                      </a:r>
                      <a:r>
                        <a:rPr lang="en-US" sz="1200" dirty="0">
                          <a:effectLst/>
                        </a:rPr>
                        <a:t>Mobility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Kambis Kayvantash</a:t>
                      </a:r>
                      <a:br>
                        <a:rPr lang="de-D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Axel von Hehl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463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E3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effectLst/>
                        </a:rPr>
                        <a:t>Energy</a:t>
                      </a:r>
                      <a:r>
                        <a:rPr lang="es-ES" sz="1200" dirty="0">
                          <a:effectLst/>
                        </a:rPr>
                        <a:t> </a:t>
                      </a:r>
                      <a:r>
                        <a:rPr lang="es-ES" sz="1200" err="1">
                          <a:effectLst/>
                        </a:rPr>
                        <a:t>Conversion</a:t>
                      </a:r>
                      <a:r>
                        <a:rPr lang="es-ES" sz="1200">
                          <a:effectLst/>
                        </a:rPr>
                        <a:t> </a:t>
                      </a:r>
                      <a:r>
                        <a:rPr lang="es-ES" sz="1200" smtClean="0">
                          <a:effectLst/>
                        </a:rPr>
                        <a:t>and Transport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Peter </a:t>
                      </a:r>
                      <a:r>
                        <a:rPr lang="es-ES" sz="1200" dirty="0" err="1" smtClean="0">
                          <a:effectLst/>
                        </a:rPr>
                        <a:t>Schaaf</a:t>
                      </a:r>
                      <a:r>
                        <a:rPr lang="es-ES" sz="1200" dirty="0">
                          <a:effectLst/>
                        </a:rPr>
                        <a:t/>
                      </a:r>
                      <a:br>
                        <a:rPr lang="es-ES" sz="1200" dirty="0">
                          <a:effectLst/>
                        </a:rPr>
                      </a:br>
                      <a:r>
                        <a:rPr lang="es-ES" sz="1200" dirty="0">
                          <a:effectLst/>
                        </a:rPr>
                        <a:t>Per Eklund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28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Materials </a:t>
                      </a:r>
                      <a:r>
                        <a:rPr lang="en-US" sz="1200" dirty="0">
                          <a:effectLst/>
                        </a:rPr>
                        <a:t>for </a:t>
                      </a:r>
                      <a:r>
                        <a:rPr lang="en-US" sz="1200">
                          <a:effectLst/>
                        </a:rPr>
                        <a:t>Power </a:t>
                      </a:r>
                      <a:r>
                        <a:rPr lang="en-US" sz="1200" smtClean="0">
                          <a:effectLst/>
                        </a:rPr>
                        <a:t>Plants</a:t>
                      </a:r>
                      <a:r>
                        <a:rPr lang="en-US" sz="1200" dirty="0">
                          <a:effectLst/>
                        </a:rPr>
                        <a:t>: Energy </a:t>
                      </a:r>
                      <a:r>
                        <a:rPr lang="en-US" sz="1200">
                          <a:effectLst/>
                        </a:rPr>
                        <a:t>Conversion </a:t>
                      </a:r>
                      <a:r>
                        <a:rPr lang="en-US" sz="1200" smtClean="0">
                          <a:effectLst/>
                        </a:rPr>
                        <a:t>and </a:t>
                      </a:r>
                      <a:r>
                        <a:rPr lang="en-US" sz="1200">
                          <a:effectLst/>
                        </a:rPr>
                        <a:t>CO</a:t>
                      </a:r>
                      <a:r>
                        <a:rPr lang="en-US" sz="1200" baseline="-25000">
                          <a:effectLst/>
                        </a:rPr>
                        <a:t>2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smtClean="0">
                          <a:effectLst/>
                        </a:rPr>
                        <a:t>Capture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smtClean="0">
                          <a:effectLst/>
                        </a:rPr>
                        <a:t>W.A. </a:t>
                      </a:r>
                      <a:r>
                        <a:rPr lang="de-DE" sz="1200" dirty="0">
                          <a:effectLst/>
                        </a:rPr>
                        <a:t>Meulenberg,</a:t>
                      </a:r>
                      <a:endParaRPr lang="es-ES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Christoph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Leyens</a:t>
                      </a:r>
                      <a:endParaRPr lang="es-ES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Axel Kranzmann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3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IV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u="none" strike="noStrike" dirty="0" err="1" smtClean="0">
                          <a:effectLst/>
                        </a:rPr>
                        <a:t>Materials</a:t>
                      </a:r>
                      <a:r>
                        <a:rPr lang="es-ES" sz="1200" u="none" strike="noStrike" dirty="0" smtClean="0">
                          <a:effectLst/>
                        </a:rPr>
                        <a:t> </a:t>
                      </a:r>
                      <a:r>
                        <a:rPr lang="es-ES" sz="1200" u="none" strike="noStrike" dirty="0" err="1">
                          <a:effectLst/>
                        </a:rPr>
                        <a:t>for</a:t>
                      </a:r>
                      <a:r>
                        <a:rPr lang="es-ES" sz="1200" u="none" strike="noStrike" dirty="0">
                          <a:effectLst/>
                        </a:rPr>
                        <a:t> </a:t>
                      </a:r>
                      <a:r>
                        <a:rPr lang="es-ES" sz="1200" u="none" strike="noStrike" dirty="0" smtClean="0">
                          <a:effectLst/>
                        </a:rPr>
                        <a:t>Nuclear </a:t>
                      </a:r>
                      <a:r>
                        <a:rPr lang="es-ES" sz="1200" u="none" strike="noStrike" dirty="0" err="1" smtClean="0">
                          <a:effectLst/>
                        </a:rPr>
                        <a:t>Applications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Nicolas Dacheux</a:t>
                      </a:r>
                      <a:r>
                        <a:rPr lang="es-ES" sz="1200" dirty="0">
                          <a:effectLst/>
                        </a:rPr>
                        <a:t/>
                      </a:r>
                      <a:br>
                        <a:rPr lang="es-ES" sz="1200" dirty="0">
                          <a:effectLst/>
                        </a:rPr>
                      </a:br>
                      <a:r>
                        <a:rPr lang="es-ES" sz="1200" err="1">
                          <a:effectLst/>
                        </a:rPr>
                        <a:t>Philippe</a:t>
                      </a:r>
                      <a:r>
                        <a:rPr lang="es-ES" sz="1200">
                          <a:effectLst/>
                        </a:rPr>
                        <a:t> </a:t>
                      </a:r>
                      <a:r>
                        <a:rPr lang="es-ES" sz="1200" smtClean="0">
                          <a:effectLst/>
                        </a:rPr>
                        <a:t>Raison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E4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r>
                        <a:rPr lang="es-ES" sz="1200" err="1">
                          <a:effectLst/>
                        </a:rPr>
                        <a:t>Energy</a:t>
                      </a:r>
                      <a:r>
                        <a:rPr lang="es-ES" sz="1200">
                          <a:effectLst/>
                        </a:rPr>
                        <a:t> </a:t>
                      </a:r>
                      <a:r>
                        <a:rPr lang="es-ES" sz="1200" smtClean="0">
                          <a:effectLst/>
                        </a:rPr>
                        <a:t>Harvesting and Storage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Claus Daniel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0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European-American </a:t>
                      </a:r>
                      <a:r>
                        <a:rPr lang="en-US" sz="1200" dirty="0">
                          <a:effectLst/>
                        </a:rPr>
                        <a:t>Joint Symposium on </a:t>
                      </a:r>
                      <a:r>
                        <a:rPr lang="en-US" sz="1200">
                          <a:effectLst/>
                        </a:rPr>
                        <a:t>Energy </a:t>
                      </a:r>
                      <a:r>
                        <a:rPr lang="en-US" sz="1200" smtClean="0">
                          <a:effectLst/>
                        </a:rPr>
                        <a:t>Harvesting and Storage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Claus Daniel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8" y="418694"/>
            <a:ext cx="67687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Area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E: 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Energy and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Environment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Area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Overseer: Lorenz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Singheiser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</a:t>
            </a:r>
            <a:r>
              <a:rPr lang="es-ES" dirty="0" smtClean="0"/>
              <a:t>Fernández Sánchez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789B-A9C5-4A0E-B7DE-271C1980F667}" type="slidenum">
              <a:rPr lang="es-ES" smtClean="0"/>
              <a:pPr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7722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6 Gráfico"/>
          <p:cNvGraphicFramePr/>
          <p:nvPr/>
        </p:nvGraphicFramePr>
        <p:xfrm>
          <a:off x="755576" y="332656"/>
          <a:ext cx="763284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365125"/>
          </a:xfrm>
        </p:spPr>
        <p:txBody>
          <a:bodyPr/>
          <a:lstStyle/>
          <a:p>
            <a:r>
              <a:rPr lang="es-ES" dirty="0" smtClean="0"/>
              <a:t>Paloma Fernández Sánchez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4 Gráfico"/>
          <p:cNvGraphicFramePr/>
          <p:nvPr/>
        </p:nvGraphicFramePr>
        <p:xfrm>
          <a:off x="1115616" y="980728"/>
          <a:ext cx="597666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365125"/>
          </a:xfrm>
        </p:spPr>
        <p:txBody>
          <a:bodyPr/>
          <a:lstStyle/>
          <a:p>
            <a:r>
              <a:rPr lang="es-ES" dirty="0" smtClean="0"/>
              <a:t>Paloma Fernández Sánchez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55118899"/>
              </p:ext>
            </p:extLst>
          </p:nvPr>
        </p:nvGraphicFramePr>
        <p:xfrm>
          <a:off x="1547664" y="1412776"/>
          <a:ext cx="6398270" cy="36825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4228"/>
                <a:gridCol w="3853531"/>
                <a:gridCol w="2180511"/>
              </a:tblGrid>
              <a:tr h="238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Title of Topic / Symposium 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Coordinator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8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F1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Materials </a:t>
                      </a:r>
                      <a:r>
                        <a:rPr lang="es-ES" sz="1200" err="1">
                          <a:effectLst/>
                        </a:rPr>
                        <a:t>for</a:t>
                      </a:r>
                      <a:r>
                        <a:rPr lang="es-ES" sz="1200">
                          <a:effectLst/>
                        </a:rPr>
                        <a:t> </a:t>
                      </a:r>
                      <a:r>
                        <a:rPr lang="es-ES" sz="1200" smtClean="0">
                          <a:effectLst/>
                        </a:rPr>
                        <a:t>Healthcare Applications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Peter </a:t>
                      </a:r>
                      <a:r>
                        <a:rPr lang="es-ES" sz="1200" smtClean="0">
                          <a:effectLst/>
                        </a:rPr>
                        <a:t>Fratzl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2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</a:rPr>
                        <a:t>Micro- </a:t>
                      </a:r>
                      <a:r>
                        <a:rPr lang="en-US" sz="1200" u="none" strike="noStrike" smtClean="0">
                          <a:effectLst/>
                        </a:rPr>
                        <a:t>and Nano-Engineered Materials </a:t>
                      </a:r>
                      <a:r>
                        <a:rPr lang="en-US" sz="1200" u="none" strike="noStrike">
                          <a:effectLst/>
                        </a:rPr>
                        <a:t>for </a:t>
                      </a:r>
                      <a:r>
                        <a:rPr lang="en-US" sz="1200" u="none" strike="noStrike" smtClean="0">
                          <a:effectLst/>
                        </a:rPr>
                        <a:t>Medical Application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Wojciech Swieszkowski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5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</a:rPr>
                        <a:t>Bio-Inspired </a:t>
                      </a:r>
                      <a:r>
                        <a:rPr lang="en-US" sz="1200" u="none" strike="noStrike" smtClean="0">
                          <a:effectLst/>
                        </a:rPr>
                        <a:t>Materials </a:t>
                      </a:r>
                      <a:r>
                        <a:rPr lang="en-US" sz="1200" u="none" strike="noStrike">
                          <a:effectLst/>
                        </a:rPr>
                        <a:t>for </a:t>
                      </a:r>
                      <a:r>
                        <a:rPr lang="en-US" sz="1200" u="none" strike="noStrike" smtClean="0">
                          <a:effectLst/>
                        </a:rPr>
                        <a:t>Regenerative </a:t>
                      </a:r>
                      <a:r>
                        <a:rPr lang="en-US" sz="1200" u="none" strike="noStrike" dirty="0">
                          <a:effectLst/>
                        </a:rPr>
                        <a:t>Medicine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smtClean="0">
                          <a:effectLst/>
                        </a:rPr>
                        <a:t>Aldo Boccaccini</a:t>
                      </a:r>
                      <a:r>
                        <a:rPr lang="it-IT" sz="1200" dirty="0">
                          <a:effectLst/>
                        </a:rPr>
                        <a:t> </a:t>
                      </a:r>
                      <a:br>
                        <a:rPr lang="it-IT" sz="1200" dirty="0">
                          <a:effectLst/>
                        </a:rPr>
                      </a:br>
                      <a:r>
                        <a:rPr lang="it-IT" sz="1200">
                          <a:effectLst/>
                        </a:rPr>
                        <a:t>João </a:t>
                      </a:r>
                      <a:r>
                        <a:rPr lang="it-IT" sz="1200" smtClean="0">
                          <a:effectLst/>
                        </a:rPr>
                        <a:t>Mano</a:t>
                      </a:r>
                      <a:r>
                        <a:rPr lang="it-IT" sz="1200" dirty="0">
                          <a:effectLst/>
                        </a:rPr>
                        <a:t/>
                      </a:r>
                      <a:br>
                        <a:rPr lang="it-IT" sz="1200" dirty="0">
                          <a:effectLst/>
                        </a:rPr>
                      </a:br>
                      <a:r>
                        <a:rPr lang="it-IT" sz="1200" dirty="0">
                          <a:effectLst/>
                        </a:rPr>
                        <a:t>Jürgen Groll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8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F2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Bio-Inspired </a:t>
                      </a:r>
                      <a:r>
                        <a:rPr lang="en-US" sz="1200" smtClean="0">
                          <a:effectLst/>
                        </a:rPr>
                        <a:t>Materials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Thomas </a:t>
                      </a:r>
                      <a:r>
                        <a:rPr lang="en-US" sz="1200" dirty="0">
                          <a:effectLst/>
                        </a:rPr>
                        <a:t>Scheibel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5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Bio-Inspired </a:t>
                      </a:r>
                      <a:r>
                        <a:rPr lang="en-US" sz="1200" smtClean="0">
                          <a:effectLst/>
                        </a:rPr>
                        <a:t>Materials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Richard Weinkamer</a:t>
                      </a:r>
                      <a:endParaRPr lang="es-ES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Tobias Kraus</a:t>
                      </a:r>
                      <a:endParaRPr lang="es-ES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Mischa </a:t>
                      </a:r>
                      <a:r>
                        <a:rPr lang="en-US" sz="1200" dirty="0" err="1">
                          <a:effectLst/>
                        </a:rPr>
                        <a:t>Zelzer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8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F3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Bio-Sensing </a:t>
                      </a:r>
                      <a:r>
                        <a:rPr lang="en-US" sz="1200" smtClean="0">
                          <a:effectLst/>
                        </a:rPr>
                        <a:t>Materials and </a:t>
                      </a:r>
                      <a:r>
                        <a:rPr lang="en-US" sz="1200" dirty="0">
                          <a:effectLst/>
                        </a:rPr>
                        <a:t>Devices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Laura Lechuga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5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Bio-sensing </a:t>
                      </a:r>
                      <a:r>
                        <a:rPr lang="en-US" sz="1200" smtClean="0">
                          <a:effectLst/>
                        </a:rPr>
                        <a:t>Materials and </a:t>
                      </a:r>
                      <a:r>
                        <a:rPr lang="en-US" sz="1200" dirty="0">
                          <a:effectLst/>
                        </a:rPr>
                        <a:t>Devices 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Arben </a:t>
                      </a:r>
                      <a:r>
                        <a:rPr lang="es-ES" sz="1200" dirty="0" err="1">
                          <a:effectLst/>
                        </a:rPr>
                        <a:t>Merkoçi</a:t>
                      </a:r>
                      <a:endParaRPr lang="es-ES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Peter </a:t>
                      </a:r>
                      <a:r>
                        <a:rPr lang="es-ES" sz="1200" smtClean="0">
                          <a:effectLst/>
                        </a:rPr>
                        <a:t>Bienstman</a:t>
                      </a:r>
                      <a:endParaRPr lang="es-ES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Laura Lechuga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8" y="440378"/>
            <a:ext cx="51021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Area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Biomaterials and Healthcare: Area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Overseers: 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Peter Fratzl</a:t>
            </a:r>
            <a:endParaRPr kumimoji="0" 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</a:t>
            </a:r>
            <a:r>
              <a:rPr lang="es-ES" dirty="0" smtClean="0"/>
              <a:t>Fernández Sánchez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789B-A9C5-4A0E-B7DE-271C1980F667}" type="slidenum">
              <a:rPr lang="es-ES" smtClean="0"/>
              <a:pPr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6681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7 Gráfico"/>
          <p:cNvGraphicFramePr/>
          <p:nvPr/>
        </p:nvGraphicFramePr>
        <p:xfrm>
          <a:off x="971600" y="836712"/>
          <a:ext cx="648072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365125"/>
          </a:xfrm>
        </p:spPr>
        <p:txBody>
          <a:bodyPr/>
          <a:lstStyle/>
          <a:p>
            <a:r>
              <a:rPr lang="es-ES" dirty="0" smtClean="0"/>
              <a:t>Paloma Fernández Sánchez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3 Gráfico"/>
          <p:cNvGraphicFramePr/>
          <p:nvPr/>
        </p:nvGraphicFramePr>
        <p:xfrm>
          <a:off x="683568" y="836713"/>
          <a:ext cx="72008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s-ES" dirty="0" smtClean="0"/>
              <a:t>Paloma Fernández Sánchez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6443452" y="5949280"/>
            <a:ext cx="1983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Data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July</a:t>
            </a:r>
            <a:r>
              <a:rPr lang="es-ES" dirty="0" smtClean="0"/>
              <a:t> 31st</a:t>
            </a: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5 Gráfico"/>
          <p:cNvGraphicFramePr/>
          <p:nvPr/>
        </p:nvGraphicFramePr>
        <p:xfrm>
          <a:off x="1115616" y="908720"/>
          <a:ext cx="676875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365125"/>
          </a:xfrm>
        </p:spPr>
        <p:txBody>
          <a:bodyPr/>
          <a:lstStyle/>
          <a:p>
            <a:r>
              <a:rPr lang="es-ES" dirty="0" smtClean="0"/>
              <a:t>Paloma Fernández Sánchez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54877984"/>
              </p:ext>
            </p:extLst>
          </p:nvPr>
        </p:nvGraphicFramePr>
        <p:xfrm>
          <a:off x="316248" y="457173"/>
          <a:ext cx="8223471" cy="5888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4818"/>
                <a:gridCol w="5323930"/>
                <a:gridCol w="2294723"/>
              </a:tblGrid>
              <a:tr h="36238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Title of Topic / Symposium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Coordinator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</a:tr>
              <a:tr h="181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A1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Materials </a:t>
                      </a:r>
                      <a:r>
                        <a:rPr lang="es-ES" sz="1200" err="1">
                          <a:effectLst/>
                        </a:rPr>
                        <a:t>for</a:t>
                      </a:r>
                      <a:r>
                        <a:rPr lang="es-ES" sz="1200">
                          <a:effectLst/>
                        </a:rPr>
                        <a:t> </a:t>
                      </a:r>
                      <a:r>
                        <a:rPr lang="es-ES" sz="1200" smtClean="0">
                          <a:effectLst/>
                        </a:rPr>
                        <a:t>Information </a:t>
                      </a:r>
                      <a:r>
                        <a:rPr lang="es-ES" sz="1200" dirty="0" err="1">
                          <a:effectLst/>
                        </a:rPr>
                        <a:t>Technology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Michele Muccini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</a:tr>
              <a:tr h="5435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Ultrafast Laser </a:t>
                      </a:r>
                      <a:r>
                        <a:rPr lang="en-US" sz="1200">
                          <a:effectLst/>
                        </a:rPr>
                        <a:t>Processing </a:t>
                      </a:r>
                      <a:r>
                        <a:rPr lang="en-US" sz="1200" smtClean="0">
                          <a:effectLst/>
                        </a:rPr>
                        <a:t>and Functionalization </a:t>
                      </a:r>
                      <a:r>
                        <a:rPr lang="en-US" sz="1200">
                          <a:effectLst/>
                        </a:rPr>
                        <a:t>of </a:t>
                      </a:r>
                      <a:r>
                        <a:rPr lang="en-US" sz="1200" smtClean="0">
                          <a:effectLst/>
                        </a:rPr>
                        <a:t>Materials </a:t>
                      </a:r>
                      <a:r>
                        <a:rPr lang="en-US" sz="1200">
                          <a:effectLst/>
                        </a:rPr>
                        <a:t>for </a:t>
                      </a:r>
                      <a:r>
                        <a:rPr lang="en-US" sz="1200" smtClean="0">
                          <a:effectLst/>
                        </a:rPr>
                        <a:t>Technological Applications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smtClean="0">
                          <a:effectLst/>
                        </a:rPr>
                        <a:t>Javier </a:t>
                      </a:r>
                      <a:r>
                        <a:rPr lang="de-DE" sz="1200" dirty="0">
                          <a:effectLst/>
                        </a:rPr>
                        <a:t>Solís </a:t>
                      </a:r>
                      <a:r>
                        <a:rPr lang="de-DE" sz="1200">
                          <a:effectLst/>
                        </a:rPr>
                        <a:t/>
                      </a:r>
                      <a:br>
                        <a:rPr lang="de-DE" sz="1200">
                          <a:effectLst/>
                        </a:rPr>
                      </a:br>
                      <a:r>
                        <a:rPr lang="de-DE" sz="1200" smtClean="0">
                          <a:effectLst/>
                        </a:rPr>
                        <a:t>Razvan Stoian</a:t>
                      </a:r>
                      <a:r>
                        <a:rPr lang="de-DE" sz="1200">
                          <a:effectLst/>
                        </a:rPr>
                        <a:t/>
                      </a:r>
                      <a:br>
                        <a:rPr lang="de-DE" sz="1200">
                          <a:effectLst/>
                        </a:rPr>
                      </a:br>
                      <a:r>
                        <a:rPr lang="de-DE" sz="1200" smtClean="0">
                          <a:effectLst/>
                        </a:rPr>
                        <a:t>Jan </a:t>
                      </a:r>
                      <a:r>
                        <a:rPr lang="de-DE" sz="1200" dirty="0">
                          <a:effectLst/>
                        </a:rPr>
                        <a:t>Siegel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</a:tr>
              <a:tr h="362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III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Materials and </a:t>
                      </a:r>
                      <a:r>
                        <a:rPr lang="en-US" sz="1200" dirty="0">
                          <a:effectLst/>
                        </a:rPr>
                        <a:t>Devices for Sensing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Giorgio </a:t>
                      </a:r>
                      <a:r>
                        <a:rPr lang="es-ES" sz="1200" dirty="0" err="1">
                          <a:effectLst/>
                        </a:rPr>
                        <a:t>Sverbeglieri</a:t>
                      </a:r>
                      <a:r>
                        <a:rPr lang="es-ES" sz="1200">
                          <a:effectLst/>
                        </a:rPr>
                        <a:t/>
                      </a:r>
                      <a:br>
                        <a:rPr lang="es-ES" sz="1200">
                          <a:effectLst/>
                        </a:rPr>
                      </a:br>
                      <a:r>
                        <a:rPr lang="es-ES" sz="1200" smtClean="0">
                          <a:effectLst/>
                        </a:rPr>
                        <a:t>Luisa </a:t>
                      </a:r>
                      <a:r>
                        <a:rPr lang="es-ES" sz="1200" dirty="0" err="1">
                          <a:effectLst/>
                        </a:rPr>
                        <a:t>Torsi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</a:tr>
              <a:tr h="181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A2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Magnetic and </a:t>
                      </a:r>
                      <a:r>
                        <a:rPr lang="es-ES" sz="1200" err="1">
                          <a:effectLst/>
                        </a:rPr>
                        <a:t>Multiferroic</a:t>
                      </a:r>
                      <a:r>
                        <a:rPr lang="es-ES" sz="1200">
                          <a:effectLst/>
                        </a:rPr>
                        <a:t> </a:t>
                      </a:r>
                      <a:r>
                        <a:rPr lang="es-ES" sz="1200" smtClean="0">
                          <a:effectLst/>
                        </a:rPr>
                        <a:t>Materials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Manuel Vazquez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</a:tr>
              <a:tr h="362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Domain </a:t>
                      </a:r>
                      <a:r>
                        <a:rPr lang="en-US" sz="1200">
                          <a:effectLst/>
                        </a:rPr>
                        <a:t>Structure </a:t>
                      </a:r>
                      <a:r>
                        <a:rPr lang="en-US" sz="1200" smtClean="0">
                          <a:effectLst/>
                        </a:rPr>
                        <a:t>and Magnetization </a:t>
                      </a:r>
                      <a:r>
                        <a:rPr lang="en-US" sz="1200" dirty="0">
                          <a:effectLst/>
                        </a:rPr>
                        <a:t>Processes </a:t>
                      </a:r>
                      <a:r>
                        <a:rPr lang="en-US" sz="1200">
                          <a:effectLst/>
                        </a:rPr>
                        <a:t>in </a:t>
                      </a:r>
                      <a:r>
                        <a:rPr lang="en-US" sz="1200" smtClean="0">
                          <a:effectLst/>
                        </a:rPr>
                        <a:t>Magnetic Nanoscale </a:t>
                      </a:r>
                      <a:r>
                        <a:rPr lang="en-US" sz="1200" dirty="0">
                          <a:effectLst/>
                        </a:rPr>
                        <a:t>Systems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Agustina Asenjo</a:t>
                      </a:r>
                      <a:r>
                        <a:rPr lang="es-ES" sz="1200" dirty="0">
                          <a:effectLst/>
                        </a:rPr>
                        <a:t/>
                      </a:r>
                      <a:br>
                        <a:rPr lang="es-ES" sz="1200" dirty="0">
                          <a:effectLst/>
                        </a:rPr>
                      </a:br>
                      <a:r>
                        <a:rPr lang="es-ES" sz="1200" dirty="0" err="1">
                          <a:effectLst/>
                        </a:rPr>
                        <a:t>Volker</a:t>
                      </a:r>
                      <a:r>
                        <a:rPr lang="es-ES" sz="1200" dirty="0">
                          <a:effectLst/>
                        </a:rPr>
                        <a:t> </a:t>
                      </a:r>
                      <a:r>
                        <a:rPr lang="es-ES" sz="1200" dirty="0" err="1">
                          <a:effectLst/>
                        </a:rPr>
                        <a:t>Neu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</a:tr>
              <a:tr h="362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II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Biological Application </a:t>
                      </a:r>
                      <a:r>
                        <a:rPr lang="en-US" sz="1200">
                          <a:effectLst/>
                        </a:rPr>
                        <a:t>of </a:t>
                      </a:r>
                      <a:r>
                        <a:rPr lang="en-US" sz="1200" smtClean="0">
                          <a:effectLst/>
                        </a:rPr>
                        <a:t>Magnetic Nanoparticles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Ricardo Ibarra</a:t>
                      </a:r>
                      <a:r>
                        <a:rPr lang="es-ES" sz="1200">
                          <a:effectLst/>
                        </a:rPr>
                        <a:t/>
                      </a:r>
                      <a:br>
                        <a:rPr lang="es-ES" sz="1200">
                          <a:effectLst/>
                        </a:rPr>
                      </a:br>
                      <a:r>
                        <a:rPr lang="es-ES" sz="1200" smtClean="0">
                          <a:effectLst/>
                        </a:rPr>
                        <a:t>Paolo Freitas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</a:tr>
              <a:tr h="362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III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err="1">
                          <a:effectLst/>
                        </a:rPr>
                        <a:t>Multiferroic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smtClean="0">
                          <a:effectLst/>
                        </a:rPr>
                        <a:t>Single-Phase and </a:t>
                      </a:r>
                      <a:r>
                        <a:rPr lang="en-US" sz="1200">
                          <a:effectLst/>
                        </a:rPr>
                        <a:t>Composite </a:t>
                      </a:r>
                      <a:r>
                        <a:rPr lang="en-US" sz="1200" smtClean="0">
                          <a:effectLst/>
                        </a:rPr>
                        <a:t>Materials </a:t>
                      </a:r>
                      <a:r>
                        <a:rPr lang="en-US" sz="1200" dirty="0">
                          <a:effectLst/>
                        </a:rPr>
                        <a:t>for </a:t>
                      </a:r>
                      <a:r>
                        <a:rPr lang="en-US" sz="1200">
                          <a:effectLst/>
                        </a:rPr>
                        <a:t>Novel </a:t>
                      </a:r>
                      <a:r>
                        <a:rPr lang="en-US" sz="1200" smtClean="0">
                          <a:effectLst/>
                        </a:rPr>
                        <a:t>Magnetoelectric </a:t>
                      </a:r>
                      <a:r>
                        <a:rPr lang="en-US" sz="1200" dirty="0">
                          <a:effectLst/>
                        </a:rPr>
                        <a:t>Technologies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Catherine Elissade</a:t>
                      </a:r>
                      <a:r>
                        <a:rPr lang="es-ES" sz="1200" dirty="0">
                          <a:effectLst/>
                        </a:rPr>
                        <a:t/>
                      </a:r>
                      <a:br>
                        <a:rPr lang="es-ES" sz="1200" dirty="0">
                          <a:effectLst/>
                        </a:rPr>
                      </a:br>
                      <a:r>
                        <a:rPr lang="es-ES" sz="1200">
                          <a:effectLst/>
                        </a:rPr>
                        <a:t>Miguel </a:t>
                      </a:r>
                      <a:r>
                        <a:rPr lang="es-ES" sz="1200" smtClean="0">
                          <a:effectLst/>
                        </a:rPr>
                        <a:t>Algueró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</a:tr>
              <a:tr h="362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A3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Carbon Based Materials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Eric </a:t>
                      </a:r>
                      <a:r>
                        <a:rPr lang="es-ES" sz="1200" smtClean="0">
                          <a:effectLst/>
                        </a:rPr>
                        <a:t>Anglaret</a:t>
                      </a:r>
                      <a:r>
                        <a:rPr lang="es-ES" sz="1200">
                          <a:effectLst/>
                        </a:rPr>
                        <a:t/>
                      </a:r>
                      <a:br>
                        <a:rPr lang="es-ES" sz="1200">
                          <a:effectLst/>
                        </a:rPr>
                      </a:br>
                      <a:r>
                        <a:rPr lang="es-ES" sz="1200" smtClean="0">
                          <a:effectLst/>
                        </a:rPr>
                        <a:t>Marc </a:t>
                      </a:r>
                      <a:r>
                        <a:rPr lang="es-ES" sz="1200" dirty="0" err="1">
                          <a:effectLst/>
                        </a:rPr>
                        <a:t>Monthioux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</a:tr>
              <a:tr h="362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Carbon-containing </a:t>
                      </a:r>
                      <a:r>
                        <a:rPr lang="en-US" sz="1200">
                          <a:effectLst/>
                        </a:rPr>
                        <a:t>Composites </a:t>
                      </a:r>
                      <a:r>
                        <a:rPr lang="en-US" sz="1200" smtClean="0">
                          <a:effectLst/>
                        </a:rPr>
                        <a:t>and Materials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Juan </a:t>
                      </a:r>
                      <a:r>
                        <a:rPr lang="es-ES" sz="1200">
                          <a:effectLst/>
                        </a:rPr>
                        <a:t>José </a:t>
                      </a:r>
                      <a:r>
                        <a:rPr lang="es-ES" sz="1200" smtClean="0">
                          <a:effectLst/>
                        </a:rPr>
                        <a:t>Vilatela</a:t>
                      </a:r>
                      <a:r>
                        <a:rPr lang="es-ES" sz="1200">
                          <a:effectLst/>
                        </a:rPr>
                        <a:t/>
                      </a:r>
                      <a:br>
                        <a:rPr lang="es-ES" sz="1200">
                          <a:effectLst/>
                        </a:rPr>
                      </a:br>
                      <a:r>
                        <a:rPr lang="es-ES" sz="1200" smtClean="0">
                          <a:effectLst/>
                        </a:rPr>
                        <a:t>Marc </a:t>
                      </a:r>
                      <a:r>
                        <a:rPr lang="es-ES" sz="1200" dirty="0" err="1">
                          <a:effectLst/>
                        </a:rPr>
                        <a:t>Monthioux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</a:tr>
              <a:tr h="362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II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Carbon Nanotubes and Graphene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err="1">
                          <a:effectLst/>
                        </a:rPr>
                        <a:t>Vincenzo</a:t>
                      </a:r>
                      <a:r>
                        <a:rPr lang="es-ES" sz="1200">
                          <a:effectLst/>
                        </a:rPr>
                        <a:t> </a:t>
                      </a:r>
                      <a:r>
                        <a:rPr lang="es-ES" sz="1200" smtClean="0">
                          <a:effectLst/>
                        </a:rPr>
                        <a:t>Palermo</a:t>
                      </a:r>
                      <a:r>
                        <a:rPr lang="es-ES" sz="1200" dirty="0">
                          <a:effectLst/>
                        </a:rPr>
                        <a:t/>
                      </a:r>
                      <a:br>
                        <a:rPr lang="es-ES" sz="1200" dirty="0">
                          <a:effectLst/>
                        </a:rPr>
                      </a:br>
                      <a:r>
                        <a:rPr lang="es-ES" sz="1200">
                          <a:effectLst/>
                        </a:rPr>
                        <a:t>Eric </a:t>
                      </a:r>
                      <a:r>
                        <a:rPr lang="es-ES" sz="1200" smtClean="0">
                          <a:effectLst/>
                        </a:rPr>
                        <a:t>Anglaret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</a:tr>
              <a:tr h="181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A4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Functional Nanostructures and </a:t>
                      </a:r>
                      <a:r>
                        <a:rPr lang="en-US" sz="1200">
                          <a:effectLst/>
                        </a:rPr>
                        <a:t>Self </a:t>
                      </a:r>
                      <a:r>
                        <a:rPr lang="en-US" sz="1200" smtClean="0">
                          <a:effectLst/>
                        </a:rPr>
                        <a:t>Assembled Materials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Urszula Narkiewicz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</a:tr>
              <a:tr h="362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Semiconductor </a:t>
                      </a:r>
                      <a:r>
                        <a:rPr lang="en-US" sz="1200" smtClean="0">
                          <a:effectLst/>
                        </a:rPr>
                        <a:t>Nanowires</a:t>
                      </a:r>
                      <a:r>
                        <a:rPr lang="en-US" sz="1200" dirty="0">
                          <a:effectLst/>
                        </a:rPr>
                        <a:t>: Synthesis</a:t>
                      </a:r>
                      <a:r>
                        <a:rPr lang="en-US" sz="1200">
                          <a:effectLst/>
                        </a:rPr>
                        <a:t>, </a:t>
                      </a:r>
                      <a:r>
                        <a:rPr lang="en-US" sz="1200" smtClean="0">
                          <a:effectLst/>
                        </a:rPr>
                        <a:t>Characterisation and Applications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Javier Piqueras</a:t>
                      </a:r>
                      <a:endParaRPr lang="es-ES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Aleksandra </a:t>
                      </a:r>
                      <a:r>
                        <a:rPr lang="es-ES" sz="1200" dirty="0" err="1">
                          <a:effectLst/>
                        </a:rPr>
                        <a:t>Djurisic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</a:tr>
              <a:tr h="362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II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smtClean="0">
                          <a:effectLst/>
                        </a:rPr>
                        <a:t>Nanomaterials </a:t>
                      </a:r>
                      <a:r>
                        <a:rPr lang="en-US" sz="1200" u="none" strike="noStrike">
                          <a:effectLst/>
                        </a:rPr>
                        <a:t>for </a:t>
                      </a:r>
                      <a:r>
                        <a:rPr lang="en-US" sz="1200" u="none" strike="noStrike" smtClean="0">
                          <a:effectLst/>
                        </a:rPr>
                        <a:t>Applications </a:t>
                      </a:r>
                      <a:r>
                        <a:rPr lang="en-US" sz="1200" u="none" strike="noStrike">
                          <a:effectLst/>
                        </a:rPr>
                        <a:t>in </a:t>
                      </a:r>
                      <a:r>
                        <a:rPr lang="en-US" sz="1200" u="none" strike="noStrike" smtClean="0">
                          <a:effectLst/>
                        </a:rPr>
                        <a:t>Photovoltaics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>
                          <a:effectLst/>
                        </a:rPr>
                        <a:t>Medicine </a:t>
                      </a:r>
                      <a:r>
                        <a:rPr lang="en-US" sz="1200" u="none" strike="noStrike" smtClean="0">
                          <a:effectLst/>
                        </a:rPr>
                        <a:t>and </a:t>
                      </a:r>
                      <a:r>
                        <a:rPr lang="en-US" sz="1200" smtClean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Biology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Stuart </a:t>
                      </a:r>
                      <a:r>
                        <a:rPr lang="en-US" sz="1200" dirty="0">
                          <a:effectLst/>
                        </a:rPr>
                        <a:t>J.C. Irvine</a:t>
                      </a:r>
                      <a:endParaRPr lang="es-ES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Marek </a:t>
                      </a:r>
                      <a:r>
                        <a:rPr lang="en-US" sz="1200" dirty="0" err="1">
                          <a:effectLst/>
                        </a:rPr>
                        <a:t>Godlewski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</a:tr>
              <a:tr h="362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IV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Functional Nanostructures </a:t>
                      </a:r>
                      <a:r>
                        <a:rPr lang="en-US" sz="1200">
                          <a:effectLst/>
                        </a:rPr>
                        <a:t>Oxides </a:t>
                      </a:r>
                      <a:r>
                        <a:rPr lang="en-US" sz="1200" smtClean="0">
                          <a:effectLst/>
                        </a:rPr>
                        <a:t>and </a:t>
                      </a:r>
                      <a:r>
                        <a:rPr lang="en-US" sz="1200" dirty="0">
                          <a:effectLst/>
                        </a:rPr>
                        <a:t>Hydroxides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smtClean="0">
                          <a:effectLst/>
                        </a:rPr>
                        <a:t>Jean-Francois </a:t>
                      </a:r>
                      <a:r>
                        <a:rPr lang="de-DE" sz="1200" dirty="0">
                          <a:effectLst/>
                        </a:rPr>
                        <a:t>Hochepied </a:t>
                      </a:r>
                      <a:r>
                        <a:rPr lang="de-DE" sz="1200">
                          <a:effectLst/>
                        </a:rPr>
                        <a:t/>
                      </a:r>
                      <a:br>
                        <a:rPr lang="de-DE" sz="1200">
                          <a:effectLst/>
                        </a:rPr>
                      </a:br>
                      <a:r>
                        <a:rPr lang="de-DE" sz="1200" smtClean="0">
                          <a:effectLst/>
                        </a:rPr>
                        <a:t>Stéphane Daniele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134033"/>
            <a:ext cx="849694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Area A: Functional Materials: Area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Overseers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Paloma Fernández and Paula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M.S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Vilarinho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</a:t>
            </a:r>
            <a:r>
              <a:rPr lang="es-ES" dirty="0" smtClean="0"/>
              <a:t>Fernández Sánchez</a:t>
            </a:r>
            <a:endParaRPr lang="es-ES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789B-A9C5-4A0E-B7DE-271C1980F667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9636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 Gráfico"/>
          <p:cNvGraphicFramePr/>
          <p:nvPr/>
        </p:nvGraphicFramePr>
        <p:xfrm>
          <a:off x="467544" y="404664"/>
          <a:ext cx="806489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s-ES" dirty="0" smtClean="0"/>
              <a:t>Paloma Fernández Sánchez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6 Gráfico"/>
          <p:cNvGraphicFramePr/>
          <p:nvPr/>
        </p:nvGraphicFramePr>
        <p:xfrm>
          <a:off x="899592" y="764704"/>
          <a:ext cx="734481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365125"/>
          </a:xfrm>
        </p:spPr>
        <p:txBody>
          <a:bodyPr/>
          <a:lstStyle/>
          <a:p>
            <a:r>
              <a:rPr lang="es-ES" dirty="0" smtClean="0"/>
              <a:t>Paloma Fernández Sánchez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35743094"/>
              </p:ext>
            </p:extLst>
          </p:nvPr>
        </p:nvGraphicFramePr>
        <p:xfrm>
          <a:off x="539552" y="548680"/>
          <a:ext cx="7632849" cy="57735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3683"/>
                <a:gridCol w="4292802"/>
                <a:gridCol w="2676364"/>
              </a:tblGrid>
              <a:tr h="312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Title of Topic / Symposium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 smtClean="0">
                          <a:effectLst/>
                        </a:rPr>
                        <a:t>Coordinator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</a:tr>
              <a:tr h="1560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B1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Advanced</a:t>
                      </a: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Metals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 smtClean="0">
                          <a:effectLst/>
                        </a:rPr>
                        <a:t>Ralf</a:t>
                      </a:r>
                      <a:r>
                        <a:rPr lang="es-ES" sz="1200" dirty="0" smtClean="0">
                          <a:effectLst/>
                        </a:rPr>
                        <a:t> </a:t>
                      </a:r>
                      <a:r>
                        <a:rPr lang="es-ES" sz="1200" dirty="0">
                          <a:effectLst/>
                        </a:rPr>
                        <a:t>Busch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</a:tr>
              <a:tr h="312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Nanostructured </a:t>
                      </a:r>
                      <a:r>
                        <a:rPr lang="es-E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Steels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H.K.D.H. </a:t>
                      </a:r>
                      <a:r>
                        <a:rPr lang="es-ES" sz="1200" dirty="0" err="1" smtClean="0">
                          <a:effectLst/>
                        </a:rPr>
                        <a:t>Bhadeshia</a:t>
                      </a:r>
                      <a:r>
                        <a:rPr lang="es-ES" sz="1200" dirty="0">
                          <a:effectLst/>
                        </a:rPr>
                        <a:t/>
                      </a:r>
                      <a:br>
                        <a:rPr lang="es-ES" sz="1200" dirty="0">
                          <a:effectLst/>
                        </a:rPr>
                      </a:br>
                      <a:r>
                        <a:rPr lang="es-ES" sz="1200" dirty="0">
                          <a:effectLst/>
                        </a:rPr>
                        <a:t>F.G. </a:t>
                      </a:r>
                      <a:r>
                        <a:rPr lang="es-ES" sz="1200" dirty="0" smtClean="0">
                          <a:effectLst/>
                        </a:rPr>
                        <a:t>Caballero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</a:tr>
              <a:tr h="1560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II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Metallic</a:t>
                      </a: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Glasses</a:t>
                      </a: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s-E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their</a:t>
                      </a: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Composites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Mihai Stoica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</a:tr>
              <a:tr h="312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III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Intermetallics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Srdjan </a:t>
                      </a:r>
                      <a:r>
                        <a:rPr lang="es-ES" sz="1200" dirty="0" err="1">
                          <a:effectLst/>
                        </a:rPr>
                        <a:t>Milenkovic</a:t>
                      </a:r>
                      <a:r>
                        <a:rPr lang="es-ES" sz="1200">
                          <a:effectLst/>
                        </a:rPr>
                        <a:t/>
                      </a:r>
                      <a:br>
                        <a:rPr lang="es-ES" sz="1200">
                          <a:effectLst/>
                        </a:rPr>
                      </a:br>
                      <a:r>
                        <a:rPr lang="es-ES" sz="1200" smtClean="0">
                          <a:effectLst/>
                        </a:rPr>
                        <a:t>David </a:t>
                      </a:r>
                      <a:r>
                        <a:rPr lang="es-ES" sz="1200" dirty="0">
                          <a:effectLst/>
                        </a:rPr>
                        <a:t>Morris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</a:tr>
              <a:tr h="4682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IV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 </a:t>
                      </a:r>
                      <a:r>
                        <a:rPr lang="es-E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Strength</a:t>
                      </a: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ODS </a:t>
                      </a:r>
                      <a:r>
                        <a:rPr lang="es-E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steels</a:t>
                      </a: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Fundamentals and </a:t>
                      </a:r>
                      <a:r>
                        <a:rPr lang="es-E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Applications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Carlos Capdevila</a:t>
                      </a:r>
                      <a:endParaRPr lang="es-ES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Marta Serrano</a:t>
                      </a:r>
                      <a:endParaRPr lang="es-ES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Mónica campos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</a:tr>
              <a:tr h="1560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B2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Advanced</a:t>
                      </a: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Ceramics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Dariusz Kata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</a:tr>
              <a:tr h="312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Advanced</a:t>
                      </a: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Ceramics 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effectLst/>
                        </a:rPr>
                        <a:t>Jerzy</a:t>
                      </a:r>
                      <a:r>
                        <a:rPr lang="es-ES" sz="1200" dirty="0">
                          <a:effectLst/>
                        </a:rPr>
                        <a:t> Lis </a:t>
                      </a:r>
                      <a:endParaRPr lang="es-ES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Thomas Graule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</a:tr>
              <a:tr h="312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B3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Advanced</a:t>
                      </a: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Polymers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Jean-Francois Gerard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José Kenny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</a:tr>
              <a:tr h="312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Biobased</a:t>
                      </a: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Polymers</a:t>
                      </a: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s-E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Composites</a:t>
                      </a: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s-E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Nanomaterials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Lars </a:t>
                      </a:r>
                      <a:r>
                        <a:rPr lang="es-ES" sz="1200" dirty="0" err="1">
                          <a:effectLst/>
                        </a:rPr>
                        <a:t>Berglund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</a:tr>
              <a:tr h="312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II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Fire</a:t>
                      </a: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retardant</a:t>
                      </a: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Polymers</a:t>
                      </a: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s-E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Composites</a:t>
                      </a: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Nanocomposites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De-</a:t>
                      </a:r>
                      <a:r>
                        <a:rPr lang="es-ES" sz="1200" err="1">
                          <a:effectLst/>
                        </a:rPr>
                        <a:t>Yi</a:t>
                      </a:r>
                      <a:r>
                        <a:rPr lang="es-ES" sz="1200">
                          <a:effectLst/>
                        </a:rPr>
                        <a:t> </a:t>
                      </a:r>
                      <a:r>
                        <a:rPr lang="es-ES" sz="1200" smtClean="0">
                          <a:effectLst/>
                        </a:rPr>
                        <a:t>Wang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</a:tr>
              <a:tr h="1560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III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Hybrid</a:t>
                      </a: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Polymer</a:t>
                      </a: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Nanocomposites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Jean-Francois Gerard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</a:tr>
              <a:tr h="312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B4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Composite, Hybrid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Multi-scaled Structural Materials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Bill </a:t>
                      </a:r>
                      <a:r>
                        <a:rPr lang="es-ES" sz="1200" dirty="0" err="1">
                          <a:effectLst/>
                        </a:rPr>
                        <a:t>Clyne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</a:tr>
              <a:tr h="312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Hybrid</a:t>
                      </a: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Metal-</a:t>
                      </a:r>
                      <a:r>
                        <a:rPr lang="es-E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Organic</a:t>
                      </a: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Framework </a:t>
                      </a:r>
                      <a:r>
                        <a:rPr lang="es-E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Materials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Jin-Chong </a:t>
                      </a:r>
                      <a:r>
                        <a:rPr lang="it-IT" sz="1200" dirty="0" smtClean="0">
                          <a:effectLst/>
                        </a:rPr>
                        <a:t>Tan</a:t>
                      </a:r>
                      <a:r>
                        <a:rPr lang="it-IT" sz="1200" dirty="0">
                          <a:effectLst/>
                        </a:rPr>
                        <a:t/>
                      </a:r>
                      <a:br>
                        <a:rPr lang="it-IT" sz="1200" dirty="0">
                          <a:effectLst/>
                        </a:rPr>
                      </a:br>
                      <a:r>
                        <a:rPr lang="it-IT" sz="1200" dirty="0" smtClean="0">
                          <a:effectLst/>
                        </a:rPr>
                        <a:t>Bartolomeo Civalleri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</a:tr>
              <a:tr h="312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II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Highly</a:t>
                      </a: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Porous</a:t>
                      </a: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Metals</a:t>
                      </a: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Ceramics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Paolo </a:t>
                      </a:r>
                      <a:r>
                        <a:rPr lang="es-ES" sz="1200" dirty="0">
                          <a:effectLst/>
                        </a:rPr>
                        <a:t>Colombo </a:t>
                      </a:r>
                      <a:br>
                        <a:rPr lang="es-ES" sz="1200" dirty="0">
                          <a:effectLst/>
                        </a:rPr>
                      </a:br>
                      <a:r>
                        <a:rPr lang="es-ES" sz="1200">
                          <a:effectLst/>
                        </a:rPr>
                        <a:t>Russell </a:t>
                      </a:r>
                      <a:r>
                        <a:rPr lang="es-ES" sz="1200" smtClean="0">
                          <a:effectLst/>
                        </a:rPr>
                        <a:t>Goodall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</a:tr>
              <a:tr h="312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III</a:t>
                      </a:r>
                      <a:endParaRPr lang="es-E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Composite</a:t>
                      </a: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Materials</a:t>
                      </a: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s-E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Systems</a:t>
                      </a: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Temperature</a:t>
                      </a: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</a:t>
                      </a:r>
                    </a:p>
                  </a:txBody>
                  <a:tcPr marL="61070" marR="61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Francis Delannay</a:t>
                      </a:r>
                      <a:r>
                        <a:rPr lang="es-ES" sz="1200" dirty="0">
                          <a:effectLst/>
                        </a:rPr>
                        <a:t/>
                      </a:r>
                      <a:br>
                        <a:rPr lang="es-ES" sz="1200" dirty="0">
                          <a:effectLst/>
                        </a:rPr>
                      </a:br>
                      <a:r>
                        <a:rPr lang="es-ES" sz="1200" dirty="0">
                          <a:effectLst/>
                        </a:rPr>
                        <a:t>Bill Clyne</a:t>
                      </a: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1520" y="109462"/>
            <a:ext cx="878497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Area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Structural Materials : Area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Overseers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Malgorzata Lewandowska and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José Kenny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</a:t>
            </a:r>
            <a:r>
              <a:rPr lang="es-ES" dirty="0" smtClean="0"/>
              <a:t>Fernández Sánchez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789B-A9C5-4A0E-B7DE-271C1980F667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0384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8 Gráfico"/>
          <p:cNvGraphicFramePr/>
          <p:nvPr/>
        </p:nvGraphicFramePr>
        <p:xfrm>
          <a:off x="323528" y="404664"/>
          <a:ext cx="806489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365125"/>
          </a:xfrm>
        </p:spPr>
        <p:txBody>
          <a:bodyPr/>
          <a:lstStyle/>
          <a:p>
            <a:r>
              <a:rPr lang="es-ES" dirty="0" smtClean="0"/>
              <a:t>Paloma Fernández Sánchez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1 Gráfico"/>
          <p:cNvGraphicFramePr/>
          <p:nvPr/>
        </p:nvGraphicFramePr>
        <p:xfrm>
          <a:off x="1115616" y="1700808"/>
          <a:ext cx="691276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365125"/>
          </a:xfrm>
        </p:spPr>
        <p:txBody>
          <a:bodyPr/>
          <a:lstStyle/>
          <a:p>
            <a:r>
              <a:rPr lang="es-ES" dirty="0" smtClean="0"/>
              <a:t>Paloma Fernández Sánchez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11325038"/>
              </p:ext>
            </p:extLst>
          </p:nvPr>
        </p:nvGraphicFramePr>
        <p:xfrm>
          <a:off x="467544" y="980728"/>
          <a:ext cx="7848872" cy="4933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2038"/>
                <a:gridCol w="3806434"/>
                <a:gridCol w="3600400"/>
              </a:tblGrid>
              <a:tr h="1331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Title of Topic / Symposium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Coordinat</a:t>
                      </a:r>
                      <a:r>
                        <a:rPr lang="es-ES" sz="1200" dirty="0" err="1">
                          <a:effectLst/>
                        </a:rPr>
                        <a:t>or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</a:tr>
              <a:tr h="2662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C1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Solidification and </a:t>
                      </a:r>
                      <a:r>
                        <a:rPr lang="en-US" sz="1200">
                          <a:effectLst/>
                        </a:rPr>
                        <a:t>Solid </a:t>
                      </a:r>
                      <a:r>
                        <a:rPr lang="en-US" sz="1200" smtClean="0">
                          <a:effectLst/>
                        </a:rPr>
                        <a:t>State Transformations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smtClean="0">
                          <a:effectLst/>
                        </a:rPr>
                        <a:t>Rosa </a:t>
                      </a:r>
                      <a:r>
                        <a:rPr lang="it-IT" sz="1200" dirty="0">
                          <a:effectLst/>
                        </a:rPr>
                        <a:t>I. </a:t>
                      </a:r>
                      <a:r>
                        <a:rPr lang="it-IT" sz="1200" dirty="0" smtClean="0">
                          <a:effectLst/>
                        </a:rPr>
                        <a:t>Merino; </a:t>
                      </a:r>
                      <a:r>
                        <a:rPr lang="it-IT" sz="1200" smtClean="0">
                          <a:effectLst/>
                        </a:rPr>
                        <a:t>Michel Rappaz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</a:tr>
              <a:tr h="2662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u="none" strike="noStrike" dirty="0" err="1" smtClean="0">
                          <a:effectLst/>
                        </a:rPr>
                        <a:t>Solidification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Jean Marie </a:t>
                      </a:r>
                      <a:r>
                        <a:rPr lang="es-ES" sz="1200" dirty="0" err="1" smtClean="0">
                          <a:effectLst/>
                        </a:rPr>
                        <a:t>Drezet</a:t>
                      </a:r>
                      <a:r>
                        <a:rPr lang="es-ES" sz="1200" dirty="0" smtClean="0">
                          <a:effectLst/>
                        </a:rPr>
                        <a:t>; José </a:t>
                      </a:r>
                      <a:r>
                        <a:rPr lang="es-ES" sz="1200" dirty="0">
                          <a:effectLst/>
                        </a:rPr>
                        <a:t>I</a:t>
                      </a:r>
                      <a:r>
                        <a:rPr lang="es-ES" sz="1200">
                          <a:effectLst/>
                        </a:rPr>
                        <a:t>. </a:t>
                      </a:r>
                      <a:r>
                        <a:rPr lang="es-ES" sz="1200" smtClean="0">
                          <a:effectLst/>
                        </a:rPr>
                        <a:t>Peña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</a:tr>
              <a:tr h="2662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u="none" strike="noStrike" dirty="0" err="1">
                          <a:effectLst/>
                        </a:rPr>
                        <a:t>Solid</a:t>
                      </a:r>
                      <a:r>
                        <a:rPr lang="es-ES" sz="1200" u="none" strike="noStrike" dirty="0">
                          <a:effectLst/>
                        </a:rPr>
                        <a:t> </a:t>
                      </a:r>
                      <a:r>
                        <a:rPr lang="es-ES" sz="1200" u="none" strike="noStrike" dirty="0" err="1" smtClean="0">
                          <a:effectLst/>
                        </a:rPr>
                        <a:t>State</a:t>
                      </a:r>
                      <a:r>
                        <a:rPr lang="es-ES" sz="1200" u="none" strike="noStrike" dirty="0" smtClean="0">
                          <a:effectLst/>
                        </a:rPr>
                        <a:t> </a:t>
                      </a:r>
                      <a:r>
                        <a:rPr lang="es-ES" sz="1200" u="none" strike="noStrike" dirty="0" err="1" smtClean="0">
                          <a:effectLst/>
                        </a:rPr>
                        <a:t>Transformations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err="1">
                          <a:effectLst/>
                        </a:rPr>
                        <a:t>Frédéric</a:t>
                      </a:r>
                      <a:r>
                        <a:rPr lang="es-ES" sz="1200">
                          <a:effectLst/>
                        </a:rPr>
                        <a:t> </a:t>
                      </a:r>
                      <a:r>
                        <a:rPr lang="es-ES" sz="1200" smtClean="0">
                          <a:effectLst/>
                        </a:rPr>
                        <a:t>Danoix</a:t>
                      </a:r>
                      <a:r>
                        <a:rPr lang="es-ES" sz="1200" dirty="0" smtClean="0">
                          <a:effectLst/>
                        </a:rPr>
                        <a:t>; </a:t>
                      </a:r>
                      <a:r>
                        <a:rPr lang="es-ES" sz="1200" err="1" smtClean="0">
                          <a:effectLst/>
                        </a:rPr>
                        <a:t>Benoît</a:t>
                      </a:r>
                      <a:r>
                        <a:rPr lang="es-ES" sz="1200" smtClean="0">
                          <a:effectLst/>
                        </a:rPr>
                        <a:t> Appolaire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</a:tr>
              <a:tr h="1331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C2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err="1">
                          <a:effectLst/>
                        </a:rPr>
                        <a:t>Joining</a:t>
                      </a:r>
                      <a:r>
                        <a:rPr lang="es-ES" sz="1200">
                          <a:effectLst/>
                        </a:rPr>
                        <a:t> </a:t>
                      </a:r>
                      <a:r>
                        <a:rPr lang="es-ES" sz="1200" smtClean="0">
                          <a:effectLst/>
                        </a:rPr>
                        <a:t>and Interface </a:t>
                      </a:r>
                      <a:r>
                        <a:rPr lang="es-ES" sz="1200" dirty="0" err="1">
                          <a:effectLst/>
                        </a:rPr>
                        <a:t>Design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Jolanta Janczak-Rusch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</a:tr>
              <a:tr h="2662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u="none" strike="noStrike" dirty="0" err="1">
                          <a:effectLst/>
                        </a:rPr>
                        <a:t>Wetting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Boris </a:t>
                      </a:r>
                      <a:r>
                        <a:rPr lang="es-ES" sz="1200" smtClean="0">
                          <a:effectLst/>
                        </a:rPr>
                        <a:t>Straumal; Alberto Passerone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</a:tr>
              <a:tr h="2662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u="none" strike="noStrike" dirty="0" smtClean="0">
                          <a:effectLst/>
                        </a:rPr>
                        <a:t>Interface </a:t>
                      </a:r>
                      <a:r>
                        <a:rPr lang="es-ES" sz="1200" u="none" strike="noStrike" dirty="0" err="1">
                          <a:effectLst/>
                        </a:rPr>
                        <a:t>Design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Lars </a:t>
                      </a:r>
                      <a:r>
                        <a:rPr lang="en-US" sz="1200" dirty="0">
                          <a:effectLst/>
                        </a:rPr>
                        <a:t>P.H. </a:t>
                      </a:r>
                      <a:r>
                        <a:rPr lang="en-US" sz="1200" dirty="0" err="1" smtClean="0">
                          <a:effectLst/>
                        </a:rPr>
                        <a:t>Jeurgens</a:t>
                      </a:r>
                      <a:r>
                        <a:rPr lang="en-US" sz="1200" dirty="0" smtClean="0">
                          <a:effectLst/>
                        </a:rPr>
                        <a:t>; </a:t>
                      </a:r>
                      <a:r>
                        <a:rPr lang="en-US" sz="1200" smtClean="0">
                          <a:effectLst/>
                        </a:rPr>
                        <a:t>George Kaptay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</a:tr>
              <a:tr h="1331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III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u="none" strike="noStrike" dirty="0" err="1">
                          <a:effectLst/>
                        </a:rPr>
                        <a:t>Joining</a:t>
                      </a:r>
                      <a:r>
                        <a:rPr lang="es-ES" sz="1200" u="none" strike="noStrike" dirty="0">
                          <a:effectLst/>
                        </a:rPr>
                        <a:t> Technologies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Ivan Kaban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</a:tr>
              <a:tr h="2662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C3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Nano-Powder and </a:t>
                      </a:r>
                      <a:r>
                        <a:rPr lang="en-US" sz="1200" dirty="0">
                          <a:effectLst/>
                        </a:rPr>
                        <a:t>Solution Routes: Synthesis </a:t>
                      </a:r>
                      <a:r>
                        <a:rPr lang="en-US" sz="1200">
                          <a:effectLst/>
                        </a:rPr>
                        <a:t>to </a:t>
                      </a:r>
                      <a:r>
                        <a:rPr lang="en-US" sz="1200" smtClean="0">
                          <a:effectLst/>
                        </a:rPr>
                        <a:t>Materials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smtClean="0">
                          <a:effectLst/>
                        </a:rPr>
                        <a:t>Maria Teresa Vieira</a:t>
                      </a:r>
                      <a:r>
                        <a:rPr lang="it-IT" sz="1200" dirty="0">
                          <a:effectLst/>
                        </a:rPr>
                        <a:t> </a:t>
                      </a:r>
                      <a:r>
                        <a:rPr lang="it-IT" sz="1200" dirty="0" smtClean="0">
                          <a:effectLst/>
                        </a:rPr>
                        <a:t>; </a:t>
                      </a:r>
                      <a:r>
                        <a:rPr lang="it-IT" sz="1200" smtClean="0">
                          <a:effectLst/>
                        </a:rPr>
                        <a:t>José Manuel Torralba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</a:tr>
              <a:tr h="2662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 err="1" smtClean="0">
                          <a:effectLst/>
                        </a:rPr>
                        <a:t>Nano</a:t>
                      </a:r>
                      <a:r>
                        <a:rPr lang="en-US" sz="1200" u="none" strike="noStrike" dirty="0" smtClean="0">
                          <a:effectLst/>
                        </a:rPr>
                        <a:t>-Powder </a:t>
                      </a:r>
                      <a:r>
                        <a:rPr lang="en-US" sz="1200" u="none" strike="noStrike" dirty="0">
                          <a:effectLst/>
                        </a:rPr>
                        <a:t>Development by </a:t>
                      </a:r>
                      <a:r>
                        <a:rPr lang="en-US" sz="1200" u="none" strike="noStrike" dirty="0" smtClean="0">
                          <a:effectLst/>
                        </a:rPr>
                        <a:t>Advanced </a:t>
                      </a:r>
                      <a:r>
                        <a:rPr lang="en-US" sz="1200" u="none" strike="noStrike" dirty="0">
                          <a:effectLst/>
                        </a:rPr>
                        <a:t>Techniques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Bruno </a:t>
                      </a:r>
                      <a:r>
                        <a:rPr lang="es-ES" sz="1200" smtClean="0">
                          <a:effectLst/>
                        </a:rPr>
                        <a:t>Trindade; Olivera </a:t>
                      </a:r>
                      <a:r>
                        <a:rPr lang="es-ES" sz="1200" dirty="0">
                          <a:effectLst/>
                        </a:rPr>
                        <a:t>Milosevic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</a:tr>
              <a:tr h="399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 smtClean="0">
                          <a:effectLst/>
                        </a:rPr>
                        <a:t>Advanced </a:t>
                      </a:r>
                      <a:r>
                        <a:rPr lang="en-US" sz="1200" u="none" strike="noStrike" dirty="0">
                          <a:effectLst/>
                        </a:rPr>
                        <a:t>Processing Methods to </a:t>
                      </a:r>
                      <a:r>
                        <a:rPr lang="en-US" sz="1200" u="none" strike="noStrike" dirty="0" smtClean="0">
                          <a:effectLst/>
                        </a:rPr>
                        <a:t>maintain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Nano</a:t>
                      </a:r>
                      <a:r>
                        <a:rPr lang="en-US" sz="1200" u="none" strike="noStrike" dirty="0" smtClean="0">
                          <a:effectLst/>
                        </a:rPr>
                        <a:t>-Features </a:t>
                      </a:r>
                      <a:r>
                        <a:rPr lang="en-US" sz="1200" u="none" strike="noStrike" dirty="0">
                          <a:effectLst/>
                        </a:rPr>
                        <a:t>from the Powder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Alberto Molinari; Thomas Schlothauer</a:t>
                      </a:r>
                      <a:r>
                        <a:rPr lang="es-ES" sz="1200" dirty="0" smtClean="0">
                          <a:effectLst/>
                        </a:rPr>
                        <a:t>; Olivier </a:t>
                      </a:r>
                      <a:r>
                        <a:rPr lang="es-ES" sz="1200" dirty="0" err="1">
                          <a:effectLst/>
                        </a:rPr>
                        <a:t>Guillon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</a:tr>
              <a:tr h="2662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III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Processing of </a:t>
                      </a:r>
                      <a:r>
                        <a:rPr lang="en-US" sz="1200" u="none" strike="noStrike" dirty="0" smtClean="0">
                          <a:effectLst/>
                        </a:rPr>
                        <a:t>Ceramics and </a:t>
                      </a:r>
                      <a:r>
                        <a:rPr lang="en-US" sz="1200" u="none" strike="noStrike" dirty="0">
                          <a:effectLst/>
                        </a:rPr>
                        <a:t>their </a:t>
                      </a:r>
                      <a:r>
                        <a:rPr lang="en-US" sz="1200" u="none" strike="noStrike" dirty="0" smtClean="0">
                          <a:effectLst/>
                        </a:rPr>
                        <a:t>Mechanical </a:t>
                      </a:r>
                      <a:r>
                        <a:rPr lang="en-US" sz="1200" u="none" strike="noStrike" dirty="0">
                          <a:effectLst/>
                        </a:rPr>
                        <a:t>Properties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Arturo </a:t>
                      </a:r>
                      <a:r>
                        <a:rPr lang="es-ES" sz="1200" dirty="0" err="1">
                          <a:effectLst/>
                        </a:rPr>
                        <a:t>Dominguez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</a:tr>
              <a:tr h="2662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IV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 smtClean="0">
                          <a:effectLst/>
                        </a:rPr>
                        <a:t>Additive Manufacturing and </a:t>
                      </a:r>
                      <a:r>
                        <a:rPr lang="en-US" sz="1200" u="none" strike="noStrike" dirty="0">
                          <a:effectLst/>
                        </a:rPr>
                        <a:t>other </a:t>
                      </a:r>
                      <a:r>
                        <a:rPr lang="en-US" sz="1200" u="none" strike="noStrike" dirty="0" smtClean="0">
                          <a:effectLst/>
                        </a:rPr>
                        <a:t>Near </a:t>
                      </a:r>
                      <a:r>
                        <a:rPr lang="en-US" sz="1200" u="none" strike="noStrike" dirty="0">
                          <a:effectLst/>
                        </a:rPr>
                        <a:t>Net </a:t>
                      </a:r>
                      <a:r>
                        <a:rPr lang="en-US" sz="1200" u="none" strike="noStrike" dirty="0" smtClean="0">
                          <a:effectLst/>
                        </a:rPr>
                        <a:t>Shape </a:t>
                      </a:r>
                      <a:r>
                        <a:rPr lang="en-US" sz="1200" u="none" strike="noStrike" dirty="0">
                          <a:effectLst/>
                        </a:rPr>
                        <a:t>Techniques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Nahum Travitzky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</a:tr>
              <a:tr h="2662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C4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Advanced Coating and Surface </a:t>
                      </a:r>
                      <a:r>
                        <a:rPr lang="en-US" sz="1200" dirty="0">
                          <a:effectLst/>
                        </a:rPr>
                        <a:t>Structuring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Albano Cavaleiro; Andrés Lasagni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</a:tr>
              <a:tr h="2662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Protective </a:t>
                      </a:r>
                      <a:r>
                        <a:rPr lang="en-US" sz="1200" u="none" strike="noStrike" dirty="0" smtClean="0">
                          <a:effectLst/>
                        </a:rPr>
                        <a:t>Coatings and </a:t>
                      </a:r>
                      <a:r>
                        <a:rPr lang="en-US" sz="1200" u="none" strike="noStrike" dirty="0">
                          <a:effectLst/>
                        </a:rPr>
                        <a:t>Thin Films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Tomas Polcar</a:t>
                      </a:r>
                      <a:r>
                        <a:rPr lang="es-ES" sz="1200" dirty="0">
                          <a:effectLst/>
                        </a:rPr>
                        <a:t> </a:t>
                      </a:r>
                      <a:r>
                        <a:rPr lang="es-ES" sz="1200" dirty="0" smtClean="0">
                          <a:effectLst/>
                        </a:rPr>
                        <a:t>; </a:t>
                      </a:r>
                      <a:r>
                        <a:rPr lang="es-ES" sz="1200" smtClean="0">
                          <a:effectLst/>
                        </a:rPr>
                        <a:t>Ben Beake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</a:tr>
              <a:tr h="399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II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 smtClean="0">
                          <a:effectLst/>
                        </a:rPr>
                        <a:t>Plasma </a:t>
                      </a:r>
                      <a:r>
                        <a:rPr lang="en-US" sz="1200" u="none" strike="noStrike" dirty="0">
                          <a:effectLst/>
                        </a:rPr>
                        <a:t>Deposition of Thin Films </a:t>
                      </a:r>
                      <a:r>
                        <a:rPr lang="en-US" sz="1200" u="none" strike="noStrike" dirty="0" smtClean="0">
                          <a:effectLst/>
                        </a:rPr>
                        <a:t>and Coatings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err="1">
                          <a:effectLst/>
                        </a:rPr>
                        <a:t>Hynek</a:t>
                      </a:r>
                      <a:r>
                        <a:rPr lang="en-US" sz="1200">
                          <a:effectLst/>
                        </a:rPr>
                        <a:t> </a:t>
                      </a:r>
                      <a:r>
                        <a:rPr lang="en-US" sz="1200" smtClean="0">
                          <a:effectLst/>
                        </a:rPr>
                        <a:t>Biedermann; Andrey </a:t>
                      </a:r>
                      <a:r>
                        <a:rPr lang="en-US" sz="1200" dirty="0" err="1" smtClean="0">
                          <a:effectLst/>
                        </a:rPr>
                        <a:t>Shukurov</a:t>
                      </a:r>
                      <a:r>
                        <a:rPr lang="en-US" sz="1200" dirty="0" smtClean="0">
                          <a:effectLst/>
                        </a:rPr>
                        <a:t>; </a:t>
                      </a:r>
                      <a:r>
                        <a:rPr lang="en-US" sz="1200" err="1" smtClean="0">
                          <a:effectLst/>
                        </a:rPr>
                        <a:t>Ondrej</a:t>
                      </a:r>
                      <a:r>
                        <a:rPr lang="en-US" sz="1200" smtClean="0">
                          <a:effectLst/>
                        </a:rPr>
                        <a:t> Kylian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</a:tr>
              <a:tr h="399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IV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u="none" strike="noStrike" dirty="0" smtClean="0">
                          <a:effectLst/>
                        </a:rPr>
                        <a:t>Laser </a:t>
                      </a:r>
                      <a:r>
                        <a:rPr lang="es-ES" sz="1200" u="none" strike="noStrike" dirty="0">
                          <a:effectLst/>
                        </a:rPr>
                        <a:t>Micro-/</a:t>
                      </a:r>
                      <a:r>
                        <a:rPr lang="es-ES" sz="1200" u="none" strike="noStrike" dirty="0" err="1" smtClean="0">
                          <a:effectLst/>
                        </a:rPr>
                        <a:t>Nanoengineering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Andrés Lasagni</a:t>
                      </a:r>
                      <a:r>
                        <a:rPr lang="es-ES" sz="1200" dirty="0" smtClean="0">
                          <a:effectLst/>
                        </a:rPr>
                        <a:t>; </a:t>
                      </a:r>
                      <a:r>
                        <a:rPr lang="es-ES" sz="1200" err="1" smtClean="0">
                          <a:effectLst/>
                        </a:rPr>
                        <a:t>Udo</a:t>
                      </a:r>
                      <a:r>
                        <a:rPr lang="es-ES" sz="1200" smtClean="0">
                          <a:effectLst/>
                        </a:rPr>
                        <a:t> Klotzbach</a:t>
                      </a:r>
                      <a:r>
                        <a:rPr lang="es-ES" sz="1200" dirty="0" smtClean="0">
                          <a:effectLst/>
                        </a:rPr>
                        <a:t>; </a:t>
                      </a:r>
                      <a:r>
                        <a:rPr lang="es-ES" sz="1200" smtClean="0">
                          <a:effectLst/>
                        </a:rPr>
                        <a:t>Jürgen Stampfl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89" marR="52089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263351"/>
            <a:ext cx="806489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Area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C: Processing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Area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Overseers: Pedro D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Portella and Agustin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Gonzalez-Elipe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Paloma </a:t>
            </a:r>
            <a:r>
              <a:rPr lang="es-ES" dirty="0" smtClean="0"/>
              <a:t>Fernández Sánchez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789B-A9C5-4A0E-B7DE-271C1980F667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5885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991</Words>
  <Application>Microsoft Office PowerPoint</Application>
  <PresentationFormat>Presentación en pantalla (4:3)</PresentationFormat>
  <Paragraphs>329</Paragraphs>
  <Slides>20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6 MAIN AREAS: 52 SYMPOSIA GROUPED IN 22 TOPICS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</vt:vector>
  </TitlesOfParts>
  <Company>Universidad Complutense de Madrid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Paloma Fernández Sánchez</dc:creator>
  <cp:lastModifiedBy>FSF-NET</cp:lastModifiedBy>
  <cp:revision>34</cp:revision>
  <cp:lastPrinted>2013-04-03T13:53:50Z</cp:lastPrinted>
  <dcterms:created xsi:type="dcterms:W3CDTF">2013-04-02T07:55:26Z</dcterms:created>
  <dcterms:modified xsi:type="dcterms:W3CDTF">2013-08-10T18:58:13Z</dcterms:modified>
</cp:coreProperties>
</file>